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5" r:id="rId1"/>
  </p:sldMasterIdLst>
  <p:notesMasterIdLst>
    <p:notesMasterId r:id="rId48"/>
  </p:notesMasterIdLst>
  <p:sldIdLst>
    <p:sldId id="256" r:id="rId2"/>
    <p:sldId id="292" r:id="rId3"/>
    <p:sldId id="257" r:id="rId4"/>
    <p:sldId id="293" r:id="rId5"/>
    <p:sldId id="291" r:id="rId6"/>
    <p:sldId id="295" r:id="rId7"/>
    <p:sldId id="296" r:id="rId8"/>
    <p:sldId id="259" r:id="rId9"/>
    <p:sldId id="260" r:id="rId10"/>
    <p:sldId id="261" r:id="rId11"/>
    <p:sldId id="287" r:id="rId12"/>
    <p:sldId id="288" r:id="rId13"/>
    <p:sldId id="289" r:id="rId14"/>
    <p:sldId id="290" r:id="rId15"/>
    <p:sldId id="282" r:id="rId16"/>
    <p:sldId id="311" r:id="rId17"/>
    <p:sldId id="304" r:id="rId18"/>
    <p:sldId id="303" r:id="rId19"/>
    <p:sldId id="286" r:id="rId20"/>
    <p:sldId id="284" r:id="rId21"/>
    <p:sldId id="285" r:id="rId22"/>
    <p:sldId id="262" r:id="rId23"/>
    <p:sldId id="294" r:id="rId24"/>
    <p:sldId id="305" r:id="rId25"/>
    <p:sldId id="306" r:id="rId26"/>
    <p:sldId id="307" r:id="rId27"/>
    <p:sldId id="308" r:id="rId28"/>
    <p:sldId id="309" r:id="rId29"/>
    <p:sldId id="310" r:id="rId30"/>
    <p:sldId id="263" r:id="rId31"/>
    <p:sldId id="264" r:id="rId32"/>
    <p:sldId id="265" r:id="rId33"/>
    <p:sldId id="266" r:id="rId34"/>
    <p:sldId id="267" r:id="rId35"/>
    <p:sldId id="268" r:id="rId36"/>
    <p:sldId id="269" r:id="rId37"/>
    <p:sldId id="270" r:id="rId38"/>
    <p:sldId id="271" r:id="rId39"/>
    <p:sldId id="272" r:id="rId40"/>
    <p:sldId id="273" r:id="rId41"/>
    <p:sldId id="274" r:id="rId42"/>
    <p:sldId id="275" r:id="rId43"/>
    <p:sldId id="276" r:id="rId44"/>
    <p:sldId id="277" r:id="rId45"/>
    <p:sldId id="278" r:id="rId46"/>
    <p:sldId id="279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3" d="100"/>
          <a:sy n="63" d="100"/>
        </p:scale>
        <p:origin x="78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213F5F-20E0-4E4F-9D3D-C8AD440209BF}" type="datetimeFigureOut">
              <a:rPr lang="en-IN" smtClean="0"/>
              <a:t>25-04-2020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FF17E3-0F78-4F26-8D57-3BAAE80C5A2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136656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83f257bc5b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83f257bc5b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068166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FF17E3-0F78-4F26-8D57-3BAAE80C5A2E}" type="slidenum">
              <a:rPr lang="en-IN" smtClean="0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741627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FF17E3-0F78-4F26-8D57-3BAAE80C5A2E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283272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Rest-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This uses less bandwidth, simple and flexible making it more suitable for internet usage. It’s used to fetch or give some information from a web services. All communication done via REST API used only HTTP request.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Flask –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Werkzeug provides us the tools used to build communication between server and app. Jinja2 helps us to build a template with the responses from the applications and their placement in the webpage.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168F9E-B67F-455C-9B80-DCB7708BE9C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0954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FF17E3-0F78-4F26-8D57-3BAAE80C5A2E}" type="slidenum">
              <a:rPr lang="en-IN" smtClean="0"/>
              <a:t>16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578486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FF17E3-0F78-4F26-8D57-3BAAE80C5A2E}" type="slidenum">
              <a:rPr lang="en-IN" smtClean="0"/>
              <a:t>18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597681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2E7FB8B6-75A8-4A1C-AF96-12F28011763C}" type="datetimeFigureOut">
              <a:rPr lang="en-IN" smtClean="0"/>
              <a:t>25-04-2020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FF641EE3-1EEB-4161-A44D-6167859AFF12}" type="slidenum">
              <a:rPr lang="en-IN" smtClean="0"/>
              <a:t>‹#›</a:t>
            </a:fld>
            <a:endParaRPr lang="en-IN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45728786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FB8B6-75A8-4A1C-AF96-12F28011763C}" type="datetimeFigureOut">
              <a:rPr lang="en-IN" smtClean="0"/>
              <a:t>25-04-2020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41EE3-1EEB-4161-A44D-6167859AFF1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39587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FB8B6-75A8-4A1C-AF96-12F28011763C}" type="datetimeFigureOut">
              <a:rPr lang="en-IN" smtClean="0"/>
              <a:t>25-04-2020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41EE3-1EEB-4161-A44D-6167859AFF1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5449836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4"/>
          <p:cNvSpPr txBox="1">
            <a:spLocks noGrp="1"/>
          </p:cNvSpPr>
          <p:nvPr>
            <p:ph type="title"/>
          </p:nvPr>
        </p:nvSpPr>
        <p:spPr>
          <a:xfrm>
            <a:off x="1730000" y="525000"/>
            <a:ext cx="9385200" cy="121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46" name="Google Shape;46;p4"/>
          <p:cNvSpPr txBox="1">
            <a:spLocks noGrp="1"/>
          </p:cNvSpPr>
          <p:nvPr>
            <p:ph type="body" idx="1"/>
          </p:nvPr>
        </p:nvSpPr>
        <p:spPr>
          <a:xfrm>
            <a:off x="1730000" y="2090067"/>
            <a:ext cx="9385200" cy="388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14856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1219170" lvl="1" indent="-397923"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2pPr>
            <a:lvl3pPr marL="1828754" lvl="2" indent="-397923">
              <a:spcBef>
                <a:spcPts val="2133"/>
              </a:spcBef>
              <a:spcAft>
                <a:spcPts val="0"/>
              </a:spcAft>
              <a:buSzPts val="1100"/>
              <a:buChar char="■"/>
              <a:defRPr/>
            </a:lvl3pPr>
            <a:lvl4pPr marL="2438339" lvl="3" indent="-397923">
              <a:spcBef>
                <a:spcPts val="2133"/>
              </a:spcBef>
              <a:spcAft>
                <a:spcPts val="0"/>
              </a:spcAft>
              <a:buSzPts val="1100"/>
              <a:buChar char="●"/>
              <a:defRPr/>
            </a:lvl4pPr>
            <a:lvl5pPr marL="3047924" lvl="4" indent="-397923"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5pPr>
            <a:lvl6pPr marL="3657509" lvl="5" indent="-397923">
              <a:spcBef>
                <a:spcPts val="2133"/>
              </a:spcBef>
              <a:spcAft>
                <a:spcPts val="0"/>
              </a:spcAft>
              <a:buSzPts val="1100"/>
              <a:buChar char="■"/>
              <a:defRPr/>
            </a:lvl6pPr>
            <a:lvl7pPr marL="4267093" lvl="6" indent="-397923">
              <a:spcBef>
                <a:spcPts val="2133"/>
              </a:spcBef>
              <a:spcAft>
                <a:spcPts val="0"/>
              </a:spcAft>
              <a:buSzPts val="1100"/>
              <a:buChar char="●"/>
              <a:defRPr/>
            </a:lvl7pPr>
            <a:lvl8pPr marL="4876678" lvl="7" indent="-397923"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8pPr>
            <a:lvl9pPr marL="5486263" lvl="8" indent="-397923">
              <a:spcBef>
                <a:spcPts val="2133"/>
              </a:spcBef>
              <a:spcAft>
                <a:spcPts val="2133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1349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FB8B6-75A8-4A1C-AF96-12F28011763C}" type="datetimeFigureOut">
              <a:rPr lang="en-IN" smtClean="0"/>
              <a:t>25-04-2020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41EE3-1EEB-4161-A44D-6167859AFF1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512169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2E7FB8B6-75A8-4A1C-AF96-12F28011763C}" type="datetimeFigureOut">
              <a:rPr lang="en-IN" smtClean="0"/>
              <a:t>25-04-2020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FF641EE3-1EEB-4161-A44D-6167859AFF12}" type="slidenum">
              <a:rPr lang="en-IN" smtClean="0"/>
              <a:t>‹#›</a:t>
            </a:fld>
            <a:endParaRPr lang="en-IN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17027835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FB8B6-75A8-4A1C-AF96-12F28011763C}" type="datetimeFigureOut">
              <a:rPr lang="en-IN" smtClean="0"/>
              <a:t>25-04-2020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41EE3-1EEB-4161-A44D-6167859AFF1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342569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FB8B6-75A8-4A1C-AF96-12F28011763C}" type="datetimeFigureOut">
              <a:rPr lang="en-IN" smtClean="0"/>
              <a:t>25-04-2020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41EE3-1EEB-4161-A44D-6167859AFF1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4418436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FB8B6-75A8-4A1C-AF96-12F28011763C}" type="datetimeFigureOut">
              <a:rPr lang="en-IN" smtClean="0"/>
              <a:t>25-04-2020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41EE3-1EEB-4161-A44D-6167859AFF1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05487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FB8B6-75A8-4A1C-AF96-12F28011763C}" type="datetimeFigureOut">
              <a:rPr lang="en-IN" smtClean="0"/>
              <a:t>25-04-2020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41EE3-1EEB-4161-A44D-6167859AFF1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230281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2E7FB8B6-75A8-4A1C-AF96-12F28011763C}" type="datetimeFigureOut">
              <a:rPr lang="en-IN" smtClean="0"/>
              <a:t>25-04-2020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FF641EE3-1EEB-4161-A44D-6167859AFF12}" type="slidenum">
              <a:rPr lang="en-IN" smtClean="0"/>
              <a:t>‹#›</a:t>
            </a:fld>
            <a:endParaRPr lang="en-IN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6972884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2E7FB8B6-75A8-4A1C-AF96-12F28011763C}" type="datetimeFigureOut">
              <a:rPr lang="en-IN" smtClean="0"/>
              <a:t>25-04-2020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FF641EE3-1EEB-4161-A44D-6167859AFF1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424036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2E7FB8B6-75A8-4A1C-AF96-12F28011763C}" type="datetimeFigureOut">
              <a:rPr lang="en-IN" smtClean="0"/>
              <a:t>25-04-2020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FF641EE3-1EEB-4161-A44D-6167859AFF12}" type="slidenum">
              <a:rPr lang="en-IN" smtClean="0"/>
              <a:t>‹#›</a:t>
            </a:fld>
            <a:endParaRPr lang="en-IN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58462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" Target="slide42.xml"/><Relationship Id="rId3" Type="http://schemas.openxmlformats.org/officeDocument/2006/relationships/slide" Target="slide37.xml"/><Relationship Id="rId7" Type="http://schemas.openxmlformats.org/officeDocument/2006/relationships/slide" Target="slide41.xml"/><Relationship Id="rId12" Type="http://schemas.openxmlformats.org/officeDocument/2006/relationships/slide" Target="slide46.xml"/><Relationship Id="rId2" Type="http://schemas.openxmlformats.org/officeDocument/2006/relationships/slide" Target="slide3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40.xml"/><Relationship Id="rId11" Type="http://schemas.openxmlformats.org/officeDocument/2006/relationships/slide" Target="slide45.xml"/><Relationship Id="rId5" Type="http://schemas.openxmlformats.org/officeDocument/2006/relationships/slide" Target="slide39.xml"/><Relationship Id="rId10" Type="http://schemas.openxmlformats.org/officeDocument/2006/relationships/slide" Target="slide44.xml"/><Relationship Id="rId4" Type="http://schemas.openxmlformats.org/officeDocument/2006/relationships/slide" Target="slide38.xml"/><Relationship Id="rId9" Type="http://schemas.openxmlformats.org/officeDocument/2006/relationships/slide" Target="slide4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18.png"/><Relationship Id="rId7" Type="http://schemas.openxmlformats.org/officeDocument/2006/relationships/image" Target="../media/image22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slide" Target="slide4.xml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slide" Target="slide7.xml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slide" Target="slide7.xml"/><Relationship Id="rId4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slide" Target="slide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" Target="slide34.xm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slide" Target="slide10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slide" Target="slide10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" Target="slide10.xml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slide" Target="slide1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23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slide" Target="slide1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" Target="slide10.xml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slide" Target="slide10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slide" Target="slide10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slide" Target="slide10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slide" Target="slide10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slide" Target="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25.xml"/><Relationship Id="rId7" Type="http://schemas.openxmlformats.org/officeDocument/2006/relationships/slide" Target="slide28.xml"/><Relationship Id="rId2" Type="http://schemas.openxmlformats.org/officeDocument/2006/relationships/slide" Target="slide2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9.xml"/><Relationship Id="rId5" Type="http://schemas.openxmlformats.org/officeDocument/2006/relationships/slide" Target="slide27.xml"/><Relationship Id="rId4" Type="http://schemas.openxmlformats.org/officeDocument/2006/relationships/slide" Target="slide2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slide" Target="slide31.xml"/><Relationship Id="rId7" Type="http://schemas.openxmlformats.org/officeDocument/2006/relationships/image" Target="../media/image10.png"/><Relationship Id="rId2" Type="http://schemas.openxmlformats.org/officeDocument/2006/relationships/slide" Target="slide3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5.xml"/><Relationship Id="rId5" Type="http://schemas.openxmlformats.org/officeDocument/2006/relationships/slide" Target="slide33.xml"/><Relationship Id="rId10" Type="http://schemas.openxmlformats.org/officeDocument/2006/relationships/image" Target="../media/image13.png"/><Relationship Id="rId4" Type="http://schemas.openxmlformats.org/officeDocument/2006/relationships/slide" Target="slide32.xml"/><Relationship Id="rId9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Automatic attendance tracker system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871045" y="5240740"/>
            <a:ext cx="2863331" cy="1487606"/>
          </a:xfrm>
        </p:spPr>
        <p:txBody>
          <a:bodyPr>
            <a:noAutofit/>
          </a:bodyPr>
          <a:lstStyle/>
          <a:p>
            <a:pPr>
              <a:spcBef>
                <a:spcPts val="1000"/>
              </a:spcBef>
            </a:pP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-Akhil D19003</a:t>
            </a:r>
          </a:p>
          <a:p>
            <a:pPr>
              <a:spcBef>
                <a:spcPts val="1000"/>
              </a:spcBef>
            </a:pP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-Kailash D19013</a:t>
            </a:r>
          </a:p>
          <a:p>
            <a:pPr>
              <a:spcBef>
                <a:spcPts val="1000"/>
              </a:spcBef>
            </a:pP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-Nikhil D19019</a:t>
            </a:r>
          </a:p>
          <a:p>
            <a:pPr>
              <a:spcBef>
                <a:spcPts val="1000"/>
              </a:spcBef>
            </a:pP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-Nishant D19020</a:t>
            </a:r>
          </a:p>
          <a:p>
            <a:pPr>
              <a:spcBef>
                <a:spcPts val="1000"/>
              </a:spcBef>
            </a:pP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-PrabhaTH D19022</a:t>
            </a:r>
          </a:p>
        </p:txBody>
      </p:sp>
    </p:spTree>
    <p:extLst>
      <p:ext uri="{BB962C8B-B14F-4D97-AF65-F5344CB8AC3E}">
        <p14:creationId xmlns:p14="http://schemas.microsoft.com/office/powerpoint/2010/main" val="31873013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8C01A-E613-4649-A3AD-EA0BAF2CC3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6688" y="278582"/>
            <a:ext cx="10489443" cy="867829"/>
          </a:xfrm>
        </p:spPr>
        <p:txBody>
          <a:bodyPr>
            <a:noAutofit/>
          </a:bodyPr>
          <a:lstStyle/>
          <a:p>
            <a:pPr algn="ctr"/>
            <a:r>
              <a:rPr lang="en-IN" sz="6000" dirty="0"/>
              <a:t>Recognition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DCEEB0-2FCE-48A5-BF9C-2EF561017A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88340" y="1146411"/>
            <a:ext cx="9666597" cy="5711589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en-IN" dirty="0">
                <a:hlinkClick r:id="rId2" action="ppaction://hlinksldjump"/>
              </a:rPr>
              <a:t>Resnet Architecture</a:t>
            </a:r>
            <a:endParaRPr lang="en-IN" dirty="0"/>
          </a:p>
          <a:p>
            <a:pPr>
              <a:lnSpc>
                <a:spcPct val="150000"/>
              </a:lnSpc>
            </a:pPr>
            <a:r>
              <a:rPr lang="en-IN" dirty="0">
                <a:hlinkClick r:id="rId3" action="ppaction://hlinksldjump"/>
              </a:rPr>
              <a:t>Training on Basic Images</a:t>
            </a:r>
            <a:endParaRPr lang="en-IN" dirty="0"/>
          </a:p>
          <a:p>
            <a:pPr>
              <a:lnSpc>
                <a:spcPct val="150000"/>
              </a:lnSpc>
            </a:pPr>
            <a:r>
              <a:rPr lang="en-IN" dirty="0">
                <a:hlinkClick r:id="rId4" action="ppaction://hlinksldjump"/>
              </a:rPr>
              <a:t>Training on Augmented Images</a:t>
            </a:r>
            <a:endParaRPr lang="en-IN" dirty="0"/>
          </a:p>
          <a:p>
            <a:pPr>
              <a:lnSpc>
                <a:spcPct val="150000"/>
              </a:lnSpc>
            </a:pPr>
            <a:r>
              <a:rPr lang="en-IN" dirty="0">
                <a:hlinkClick r:id="rId5" action="ppaction://hlinksldjump"/>
              </a:rPr>
              <a:t>Training on Augmented Images + Testing on SuperRes Images</a:t>
            </a:r>
            <a:endParaRPr lang="en-IN" dirty="0"/>
          </a:p>
          <a:p>
            <a:pPr>
              <a:lnSpc>
                <a:spcPct val="150000"/>
              </a:lnSpc>
            </a:pPr>
            <a:r>
              <a:rPr lang="en-IN" dirty="0">
                <a:hlinkClick r:id="rId6" action="ppaction://hlinksldjump"/>
              </a:rPr>
              <a:t>Training on Augmented Images (100x100) + Testing on SuperRes Images</a:t>
            </a:r>
            <a:endParaRPr lang="en-IN" dirty="0"/>
          </a:p>
          <a:p>
            <a:pPr>
              <a:lnSpc>
                <a:spcPct val="150000"/>
              </a:lnSpc>
            </a:pPr>
            <a:r>
              <a:rPr lang="en-IN" dirty="0">
                <a:hlinkClick r:id="rId7" action="ppaction://hlinksldjump"/>
              </a:rPr>
              <a:t>Training on Greyscale Images</a:t>
            </a:r>
            <a:endParaRPr lang="en-IN" dirty="0"/>
          </a:p>
          <a:p>
            <a:pPr>
              <a:lnSpc>
                <a:spcPct val="150000"/>
              </a:lnSpc>
            </a:pPr>
            <a:r>
              <a:rPr lang="en-IN" dirty="0">
                <a:hlinkClick r:id="rId8" action="ppaction://hlinksldjump"/>
              </a:rPr>
              <a:t>Training on Augmented Downsized Images 1</a:t>
            </a:r>
            <a:endParaRPr lang="en-IN" dirty="0"/>
          </a:p>
          <a:p>
            <a:pPr>
              <a:lnSpc>
                <a:spcPct val="150000"/>
              </a:lnSpc>
            </a:pPr>
            <a:r>
              <a:rPr lang="en-IN" dirty="0">
                <a:hlinkClick r:id="rId9" action="ppaction://hlinksldjump"/>
              </a:rPr>
              <a:t>Training on Augmented Downsized Images 2</a:t>
            </a:r>
            <a:endParaRPr lang="en-IN" dirty="0"/>
          </a:p>
          <a:p>
            <a:pPr>
              <a:lnSpc>
                <a:spcPct val="150000"/>
              </a:lnSpc>
            </a:pPr>
            <a:r>
              <a:rPr lang="en-IN" dirty="0">
                <a:hlinkClick r:id="rId10" action="ppaction://hlinksldjump"/>
              </a:rPr>
              <a:t>Training on WebCam LowRes Images</a:t>
            </a:r>
            <a:endParaRPr lang="en-IN" dirty="0"/>
          </a:p>
          <a:p>
            <a:pPr>
              <a:lnSpc>
                <a:spcPct val="150000"/>
              </a:lnSpc>
            </a:pPr>
            <a:r>
              <a:rPr lang="en-IN" dirty="0">
                <a:hlinkClick r:id="rId11" action="ppaction://hlinksldjump"/>
              </a:rPr>
              <a:t>Recognition using Facenet</a:t>
            </a:r>
            <a:endParaRPr lang="en-IN" dirty="0"/>
          </a:p>
          <a:p>
            <a:pPr>
              <a:lnSpc>
                <a:spcPct val="150000"/>
              </a:lnSpc>
            </a:pPr>
            <a:r>
              <a:rPr lang="en-IN" dirty="0">
                <a:hlinkClick r:id="rId12" action="ppaction://hlinksldjump"/>
              </a:rPr>
              <a:t>Recognition using Amazon Rekognition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588789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E548D-C899-4C60-BCDE-732D19DD08A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Deploying Attendance Tracker</a:t>
            </a:r>
          </a:p>
        </p:txBody>
      </p:sp>
    </p:spTree>
    <p:extLst>
      <p:ext uri="{BB962C8B-B14F-4D97-AF65-F5344CB8AC3E}">
        <p14:creationId xmlns:p14="http://schemas.microsoft.com/office/powerpoint/2010/main" val="42315797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63B3E-F4C7-41C8-BD6C-EB44DF1CA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8849" y="628044"/>
            <a:ext cx="10178322" cy="955096"/>
          </a:xfrm>
        </p:spPr>
        <p:txBody>
          <a:bodyPr>
            <a:normAutofit/>
          </a:bodyPr>
          <a:lstStyle/>
          <a:p>
            <a:pPr algn="ctr"/>
            <a:r>
              <a:rPr lang="en-US" sz="6000" dirty="0"/>
              <a:t>Terms and Technologies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EFDF6F-C3EA-4853-B647-9BC64F1890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2019869"/>
            <a:ext cx="10178322" cy="4544704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b="1" dirty="0"/>
              <a:t>Rest API –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REpresentational State Transfer (REST) API is a way of accessing the web services in a simple and flexible way without having any processing. </a:t>
            </a:r>
          </a:p>
          <a:p>
            <a:pPr>
              <a:lnSpc>
                <a:spcPct val="150000"/>
              </a:lnSpc>
            </a:pPr>
            <a:r>
              <a:rPr lang="en-US" b="1" dirty="0"/>
              <a:t>Flask –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It is a Python micro-framework that is used to develop web applications and is based on the Werkzeug WSGI toolkit and Jinja2 template engine. </a:t>
            </a:r>
          </a:p>
          <a:p>
            <a:pPr>
              <a:lnSpc>
                <a:spcPct val="150000"/>
              </a:lnSpc>
            </a:pPr>
            <a:r>
              <a:rPr lang="en-US" b="1" dirty="0"/>
              <a:t>AWS Rekognition -   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Amazon Rekognition is based on highly scalable, deep learning technology developed by Amazon’s computer vision scientists to analyze billions of images and videos daily.</a:t>
            </a:r>
          </a:p>
        </p:txBody>
      </p:sp>
    </p:spTree>
    <p:extLst>
      <p:ext uri="{BB962C8B-B14F-4D97-AF65-F5344CB8AC3E}">
        <p14:creationId xmlns:p14="http://schemas.microsoft.com/office/powerpoint/2010/main" val="33704535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4EEB8-1420-49C2-B8B3-1AE502C18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5326" y="477919"/>
            <a:ext cx="10178322" cy="1065404"/>
          </a:xfrm>
        </p:spPr>
        <p:txBody>
          <a:bodyPr>
            <a:normAutofit/>
          </a:bodyPr>
          <a:lstStyle/>
          <a:p>
            <a:pPr algn="ctr"/>
            <a:r>
              <a:rPr lang="en-US" sz="6000" dirty="0"/>
              <a:t>Architecture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E9EC831C-404D-4705-987F-A4704AAA93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4532" y="1543323"/>
            <a:ext cx="8983744" cy="4810575"/>
          </a:xfrm>
        </p:spPr>
      </p:pic>
    </p:spTree>
    <p:extLst>
      <p:ext uri="{BB962C8B-B14F-4D97-AF65-F5344CB8AC3E}">
        <p14:creationId xmlns:p14="http://schemas.microsoft.com/office/powerpoint/2010/main" val="11216169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5B1354-F276-45A5-89DF-C2557D820C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2166" y="382385"/>
            <a:ext cx="11027391" cy="968743"/>
          </a:xfrm>
        </p:spPr>
        <p:txBody>
          <a:bodyPr>
            <a:noAutofit/>
          </a:bodyPr>
          <a:lstStyle/>
          <a:p>
            <a:pPr algn="ctr"/>
            <a:r>
              <a:rPr lang="en-US" sz="5400" dirty="0"/>
              <a:t>Flask Application Skeleton(Main)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7254306-8206-42BF-B72B-6FB23CEC15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7031" y="1228298"/>
            <a:ext cx="4244454" cy="5268036"/>
          </a:xfrm>
        </p:spPr>
      </p:pic>
    </p:spTree>
    <p:extLst>
      <p:ext uri="{BB962C8B-B14F-4D97-AF65-F5344CB8AC3E}">
        <p14:creationId xmlns:p14="http://schemas.microsoft.com/office/powerpoint/2010/main" val="11219299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1731" y="1768790"/>
            <a:ext cx="6741994" cy="4420980"/>
          </a:xfr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D5B1354-F276-45A5-89DF-C2557D820C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9242" y="436976"/>
            <a:ext cx="10224447" cy="968743"/>
          </a:xfrm>
        </p:spPr>
        <p:txBody>
          <a:bodyPr>
            <a:noAutofit/>
          </a:bodyPr>
          <a:lstStyle/>
          <a:p>
            <a:pPr algn="ctr"/>
            <a:r>
              <a:rPr lang="en-US" sz="6000" dirty="0"/>
              <a:t>New batch folder structure</a:t>
            </a:r>
          </a:p>
        </p:txBody>
      </p:sp>
    </p:spTree>
    <p:extLst>
      <p:ext uri="{BB962C8B-B14F-4D97-AF65-F5344CB8AC3E}">
        <p14:creationId xmlns:p14="http://schemas.microsoft.com/office/powerpoint/2010/main" val="12878300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8975" y="2798039"/>
            <a:ext cx="10178322" cy="982390"/>
          </a:xfrm>
        </p:spPr>
        <p:txBody>
          <a:bodyPr>
            <a:normAutofit/>
          </a:bodyPr>
          <a:lstStyle/>
          <a:p>
            <a:pPr algn="ctr"/>
            <a:r>
              <a:rPr lang="en-IN" sz="6000" dirty="0"/>
              <a:t>Live Demonstration of GUI</a:t>
            </a:r>
          </a:p>
        </p:txBody>
      </p:sp>
    </p:spTree>
    <p:extLst>
      <p:ext uri="{BB962C8B-B14F-4D97-AF65-F5344CB8AC3E}">
        <p14:creationId xmlns:p14="http://schemas.microsoft.com/office/powerpoint/2010/main" val="5786309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dirty="0"/>
              <a:t>Future plans</a:t>
            </a:r>
            <a:endParaRPr lang="en-IN" sz="6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1371601"/>
            <a:ext cx="10178322" cy="4879074"/>
          </a:xfrm>
        </p:spPr>
        <p:txBody>
          <a:bodyPr>
            <a:normAutofit/>
          </a:bodyPr>
          <a:lstStyle/>
          <a:p>
            <a:r>
              <a:rPr lang="en-US" sz="2300" dirty="0"/>
              <a:t>Linking the application to praxis’s KK.</a:t>
            </a:r>
          </a:p>
          <a:p>
            <a:r>
              <a:rPr lang="en-US" sz="2300" dirty="0"/>
              <a:t>Creating a network such that when the class starts attendance would be taken from the CCTV automatically and would be generated in the form of excel to the admin team.</a:t>
            </a:r>
          </a:p>
          <a:p>
            <a:r>
              <a:rPr lang="en-US" sz="2300" dirty="0"/>
              <a:t>Amazon AWS could charge for their services or reduce the number of images that can be processed each month.</a:t>
            </a:r>
          </a:p>
          <a:p>
            <a:r>
              <a:rPr lang="en-US" sz="2300" dirty="0"/>
              <a:t>To mail all the absentees and the NA’s so that the attendance can be changed on updated real time.</a:t>
            </a:r>
          </a:p>
          <a:p>
            <a:r>
              <a:rPr lang="en-US" sz="2300" dirty="0"/>
              <a:t>People with drastic and sudden differences in facial features may be left unrecognized. The images used for recognition would then have to be updated.</a:t>
            </a:r>
          </a:p>
          <a:p>
            <a:r>
              <a:rPr lang="en-US" sz="2300" dirty="0"/>
              <a:t>To reduce the latency for application to generate results.</a:t>
            </a:r>
          </a:p>
          <a:p>
            <a:endParaRPr lang="en-US" sz="2300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623165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6000" dirty="0"/>
              <a:t>Acknowledgements</a:t>
            </a:r>
            <a:endParaRPr lang="en-IN" sz="6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1402081"/>
            <a:ext cx="10178322" cy="4477512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Firstly we would like to thank praxis business school for giving us this opportunity and resources to use during the capstone project.</a:t>
            </a:r>
          </a:p>
          <a:p>
            <a:r>
              <a:rPr lang="en-US" dirty="0"/>
              <a:t>We would like to take this opportunity to thank Prof. Gourab Nath for mentoring us with patience and offering critical advice during moments of import. </a:t>
            </a:r>
          </a:p>
          <a:p>
            <a:r>
              <a:rPr lang="en-US" dirty="0"/>
              <a:t>We would also like to thank Prof Utkarsh Vardhan for offering valuable advice and resources for the deep learning portions of our project. </a:t>
            </a:r>
          </a:p>
          <a:p>
            <a:r>
              <a:rPr lang="en-US" dirty="0"/>
              <a:t>We also offer our humble thanks to  Prof. Charanpreet Singh, Prof. Prithwis Mukherjee and Sushant Saha for giving us a chance to prove ourselves.</a:t>
            </a:r>
          </a:p>
          <a:p>
            <a:r>
              <a:rPr lang="en-US" dirty="0"/>
              <a:t>Finally, we'd like to thank our parents and other esteemed members of Praxis who helped us make this project possible.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184538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Box 47"/>
          <p:cNvSpPr txBox="1"/>
          <p:nvPr/>
        </p:nvSpPr>
        <p:spPr>
          <a:xfrm>
            <a:off x="5281682" y="41670"/>
            <a:ext cx="2033517" cy="584775"/>
          </a:xfrm>
          <a:prstGeom prst="rect">
            <a:avLst/>
          </a:prstGeom>
          <a:noFill/>
          <a:effectLst>
            <a:outerShdw blurRad="1270000" dist="2540000" dir="21540000" sx="200000" sy="200000" algn="ctr" rotWithShape="0">
              <a:srgbClr val="000000">
                <a:alpha val="0"/>
              </a:srgbClr>
            </a:outerShdw>
          </a:effectLst>
        </p:spPr>
        <p:txBody>
          <a:bodyPr wrap="square" rtlCol="0">
            <a:spAutoFit/>
          </a:bodyPr>
          <a:lstStyle/>
          <a:p>
            <a:r>
              <a:rPr lang="en-IN" sz="3200" dirty="0"/>
              <a:t>5 Pandavas 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4798908" y="2351476"/>
            <a:ext cx="29717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b="1" dirty="0"/>
              <a:t>Prof. Gaurab Nath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5549382" y="2597399"/>
            <a:ext cx="14484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b="1" dirty="0"/>
              <a:t>Aka</a:t>
            </a:r>
          </a:p>
          <a:p>
            <a:pPr algn="ctr"/>
            <a:r>
              <a:rPr lang="en-IN" sz="2400" b="1" dirty="0">
                <a:solidFill>
                  <a:srgbClr val="FF0000"/>
                </a:solidFill>
              </a:rPr>
              <a:t>Krishna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430026" y="5544009"/>
            <a:ext cx="16923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b="1" dirty="0"/>
              <a:t>Akhil </a:t>
            </a:r>
          </a:p>
          <a:p>
            <a:pPr algn="ctr"/>
            <a:r>
              <a:rPr lang="en-IN" sz="2400" b="1" dirty="0"/>
              <a:t>Aka</a:t>
            </a:r>
          </a:p>
          <a:p>
            <a:pPr algn="ctr"/>
            <a:r>
              <a:rPr lang="en-IN" sz="2400" b="1" dirty="0">
                <a:solidFill>
                  <a:srgbClr val="FF0000"/>
                </a:solidFill>
              </a:rPr>
              <a:t>Bhima 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2949453" y="5553179"/>
            <a:ext cx="16923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b="1" dirty="0"/>
              <a:t>Kailash</a:t>
            </a:r>
          </a:p>
          <a:p>
            <a:pPr algn="ctr"/>
            <a:r>
              <a:rPr lang="en-IN" sz="2400" b="1" dirty="0"/>
              <a:t>Aka</a:t>
            </a:r>
          </a:p>
          <a:p>
            <a:pPr algn="ctr"/>
            <a:r>
              <a:rPr lang="en-IN" sz="2400" b="1" dirty="0">
                <a:solidFill>
                  <a:srgbClr val="FF0000"/>
                </a:solidFill>
              </a:rPr>
              <a:t>Sahadeva 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5390863" y="5566839"/>
            <a:ext cx="16923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b="1" dirty="0"/>
              <a:t>Nikhil</a:t>
            </a:r>
          </a:p>
          <a:p>
            <a:pPr algn="ctr"/>
            <a:r>
              <a:rPr lang="en-IN" sz="2400" b="1" dirty="0"/>
              <a:t>Aka</a:t>
            </a:r>
          </a:p>
          <a:p>
            <a:pPr algn="ctr"/>
            <a:r>
              <a:rPr lang="en-IN" sz="2400" b="1" dirty="0">
                <a:solidFill>
                  <a:srgbClr val="FF0000"/>
                </a:solidFill>
              </a:rPr>
              <a:t>Nakula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7705599" y="5566839"/>
            <a:ext cx="20108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b="1" dirty="0"/>
              <a:t>Nishant</a:t>
            </a:r>
          </a:p>
          <a:p>
            <a:pPr algn="ctr"/>
            <a:r>
              <a:rPr lang="en-IN" sz="2400" b="1" dirty="0"/>
              <a:t>Aka</a:t>
            </a:r>
          </a:p>
          <a:p>
            <a:pPr algn="ctr"/>
            <a:r>
              <a:rPr lang="en-IN" sz="2400" b="1" dirty="0">
                <a:solidFill>
                  <a:srgbClr val="FF0000"/>
                </a:solidFill>
              </a:rPr>
              <a:t>Yudhishthira</a:t>
            </a:r>
            <a:r>
              <a:rPr lang="en-IN" sz="2400" b="1" dirty="0">
                <a:solidFill>
                  <a:srgbClr val="FF0000"/>
                </a:solidFill>
                <a:effectLst/>
              </a:rPr>
              <a:t> </a:t>
            </a:r>
            <a:endParaRPr lang="en-IN" sz="2400" b="1" dirty="0">
              <a:solidFill>
                <a:srgbClr val="FF0000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10243346" y="5500059"/>
            <a:ext cx="16923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b="1" dirty="0"/>
              <a:t>Prabhat</a:t>
            </a:r>
          </a:p>
          <a:p>
            <a:pPr algn="ctr"/>
            <a:r>
              <a:rPr lang="en-IN" sz="2400" b="1" dirty="0"/>
              <a:t>Aka</a:t>
            </a:r>
          </a:p>
          <a:p>
            <a:pPr algn="ctr"/>
            <a:r>
              <a:rPr lang="en-IN" sz="2400" b="1" dirty="0">
                <a:solidFill>
                  <a:srgbClr val="FF0000"/>
                </a:solidFill>
              </a:rPr>
              <a:t>Arjuna</a:t>
            </a:r>
          </a:p>
        </p:txBody>
      </p:sp>
      <p:pic>
        <p:nvPicPr>
          <p:cNvPr id="56" name="Picture 4" descr="http://pngimg.com/uploads/arrow_bow/arrow_bow_PNG37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548721" y="2059836"/>
            <a:ext cx="2651472" cy="935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4" descr="http://pngimg.com/uploads/arrow_bow/arrow_bow_PNG37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6163421" y="3289473"/>
            <a:ext cx="270036" cy="381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4" descr="http://pngimg.com/uploads/arrow_bow/arrow_bow_PNG37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33861" y="2124130"/>
            <a:ext cx="2651472" cy="935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4" descr="http://pngimg.com/uploads/arrow_bow/arrow_bow_PNG37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7385272" y="2124130"/>
            <a:ext cx="2651472" cy="935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4" descr="http://pngimg.com/uploads/arrow_bow/arrow_bow_PNG37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9763772" y="2114132"/>
            <a:ext cx="2651472" cy="935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4" descr="http://pngimg.com/uploads/arrow_bow/arrow_bow_PNG37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3540" y="885553"/>
            <a:ext cx="4655422" cy="935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4" descr="http://pngimg.com/uploads/arrow_bow/arrow_bow_PNG37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531733" y="885552"/>
            <a:ext cx="4655422" cy="935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6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632"/>
          <a:stretch/>
        </p:blipFill>
        <p:spPr>
          <a:xfrm>
            <a:off x="5254372" y="591523"/>
            <a:ext cx="2060827" cy="1823644"/>
          </a:xfrm>
          <a:prstGeom prst="ellipse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" t="6570" r="-266" b="18508"/>
          <a:stretch/>
        </p:blipFill>
        <p:spPr>
          <a:xfrm>
            <a:off x="10199957" y="3698433"/>
            <a:ext cx="1791254" cy="1791254"/>
          </a:xfrm>
          <a:prstGeom prst="ellipse">
            <a:avLst/>
          </a:prstGeom>
        </p:spPr>
      </p:pic>
      <p:pic>
        <p:nvPicPr>
          <p:cNvPr id="65" name="Picture 64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" t="1554" r="-265" b="23445"/>
          <a:stretch/>
        </p:blipFill>
        <p:spPr>
          <a:xfrm>
            <a:off x="5353167" y="3674319"/>
            <a:ext cx="1840892" cy="1840892"/>
          </a:xfrm>
          <a:prstGeom prst="ellipse">
            <a:avLst/>
          </a:prstGeom>
        </p:spPr>
      </p:pic>
      <p:pic>
        <p:nvPicPr>
          <p:cNvPr id="66" name="Picture 65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" t="7723" r="-265" b="17276"/>
          <a:stretch/>
        </p:blipFill>
        <p:spPr>
          <a:xfrm>
            <a:off x="2869974" y="3642223"/>
            <a:ext cx="1847464" cy="1847464"/>
          </a:xfrm>
          <a:prstGeom prst="ellipse">
            <a:avLst/>
          </a:prstGeom>
        </p:spPr>
      </p:pic>
      <p:pic>
        <p:nvPicPr>
          <p:cNvPr id="67" name="Picture 66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87" b="12587"/>
          <a:stretch/>
        </p:blipFill>
        <p:spPr>
          <a:xfrm>
            <a:off x="500342" y="3715818"/>
            <a:ext cx="1700274" cy="1700274"/>
          </a:xfrm>
          <a:prstGeom prst="ellipse">
            <a:avLst/>
          </a:prstGeom>
        </p:spPr>
      </p:pic>
      <p:pic>
        <p:nvPicPr>
          <p:cNvPr id="68" name="Picture 67"/>
          <p:cNvPicPr>
            <a:picLocks noChangeAspect="1"/>
          </p:cNvPicPr>
          <p:nvPr/>
        </p:nvPicPr>
        <p:blipFill rotWithShape="1">
          <a:blip r:embed="rId10"/>
          <a:srcRect l="11707" t="1035" r="25905" b="-1035"/>
          <a:stretch/>
        </p:blipFill>
        <p:spPr>
          <a:xfrm>
            <a:off x="7797552" y="3698433"/>
            <a:ext cx="1840841" cy="1840841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6242947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0000" y="374875"/>
            <a:ext cx="9385200" cy="1218800"/>
          </a:xfrm>
        </p:spPr>
        <p:txBody>
          <a:bodyPr/>
          <a:lstStyle/>
          <a:p>
            <a:pPr algn="ctr"/>
            <a:r>
              <a:rPr lang="en-US" sz="6000" dirty="0"/>
              <a:t>Introduction</a:t>
            </a:r>
            <a:endParaRPr lang="en-IN" sz="60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30000" y="1457197"/>
            <a:ext cx="9385200" cy="4957252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The present day attendance system is mostly manual.</a:t>
            </a:r>
          </a:p>
          <a:p>
            <a:pPr lvl="1">
              <a:lnSpc>
                <a:spcPct val="100000"/>
              </a:lnSpc>
            </a:pPr>
            <a:r>
              <a:rPr lang="en-US" sz="2000" dirty="0"/>
              <a:t>It wastes a considerable amount of time both for teachers and students. </a:t>
            </a:r>
          </a:p>
          <a:p>
            <a:pPr lvl="1">
              <a:lnSpc>
                <a:spcPct val="100000"/>
              </a:lnSpc>
            </a:pPr>
            <a:r>
              <a:rPr lang="en-US" sz="2000" dirty="0"/>
              <a:t>There are still chances for proxies in the class when attendance is taken manually.</a:t>
            </a:r>
          </a:p>
          <a:p>
            <a:pPr lvl="1">
              <a:lnSpc>
                <a:spcPct val="100000"/>
              </a:lnSpc>
            </a:pPr>
            <a:r>
              <a:rPr lang="en-US" sz="2000" dirty="0"/>
              <a:t>Manual attendance always a have a cost of human error. </a:t>
            </a:r>
          </a:p>
          <a:p>
            <a:pPr lvl="1">
              <a:lnSpc>
                <a:spcPct val="100000"/>
              </a:lnSpc>
            </a:pPr>
            <a:r>
              <a:rPr lang="en-US" sz="2000" dirty="0"/>
              <a:t>The attendance sheet further goes to the admin team to be updated.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So automating the attendance process will increase the productivity of the class.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In this proposed system we take the attendance using face detection recognition which recognizes the face of each student during the class hours using various techniques.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923711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1678" y="1501254"/>
            <a:ext cx="10178322" cy="2415653"/>
          </a:xfrm>
        </p:spPr>
        <p:txBody>
          <a:bodyPr>
            <a:noAutofit/>
          </a:bodyPr>
          <a:lstStyle/>
          <a:p>
            <a:pPr algn="ctr"/>
            <a:r>
              <a:rPr lang="en-IN" sz="7200" dirty="0"/>
              <a:t>Thank you </a:t>
            </a:r>
            <a:br>
              <a:rPr lang="en-IN" sz="7200" dirty="0"/>
            </a:br>
            <a:r>
              <a:rPr lang="en-IN" sz="7200" dirty="0"/>
              <a:t>For your Attendance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3456" y="4067035"/>
            <a:ext cx="3314766" cy="2101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6060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062891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750105-ADC7-4987-A37C-350A7EA1C4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7652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IN" sz="6000" b="1" dirty="0"/>
              <a:t>Backups</a:t>
            </a:r>
          </a:p>
        </p:txBody>
      </p:sp>
    </p:spTree>
    <p:extLst>
      <p:ext uri="{BB962C8B-B14F-4D97-AF65-F5344CB8AC3E}">
        <p14:creationId xmlns:p14="http://schemas.microsoft.com/office/powerpoint/2010/main" val="38092856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3AE73-28D1-4100-89E7-6ABB0F079F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6584" y="382385"/>
            <a:ext cx="10178322" cy="893965"/>
          </a:xfrm>
        </p:spPr>
        <p:txBody>
          <a:bodyPr>
            <a:noAutofit/>
          </a:bodyPr>
          <a:lstStyle/>
          <a:p>
            <a:pPr lvl="1" algn="ctr"/>
            <a:r>
              <a:rPr lang="en-US" sz="6000" dirty="0">
                <a:latin typeface="+mj-lt"/>
              </a:rPr>
              <a:t>Tools used</a:t>
            </a:r>
          </a:p>
        </p:txBody>
      </p:sp>
      <p:pic>
        <p:nvPicPr>
          <p:cNvPr id="1026" name="Picture 2" descr="OpenCV Launching Kickstarter Campaign for New AI Courses">
            <a:extLst>
              <a:ext uri="{FF2B5EF4-FFF2-40B4-BE49-F238E27FC236}">
                <a16:creationId xmlns:a16="http://schemas.microsoft.com/office/drawing/2014/main" id="{0C8C9900-11A0-4136-80EC-27BDCE708BB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2700" y="1426478"/>
            <a:ext cx="2930525" cy="209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What does the Python logo stand for? - Quora">
            <a:extLst>
              <a:ext uri="{FF2B5EF4-FFF2-40B4-BE49-F238E27FC236}">
                <a16:creationId xmlns:a16="http://schemas.microsoft.com/office/drawing/2014/main" id="{1BDCF622-9F0B-47AE-ABF9-A960DC915A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9638" y="1426478"/>
            <a:ext cx="2181225" cy="209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ml5 Css3 Logo Png - Html And Css Logo Transparent PNG - 820x600 ...">
            <a:extLst>
              <a:ext uri="{FF2B5EF4-FFF2-40B4-BE49-F238E27FC236}">
                <a16:creationId xmlns:a16="http://schemas.microsoft.com/office/drawing/2014/main" id="{149AB493-3BF4-417E-ACC9-826FACF5B3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5262" y="1426478"/>
            <a:ext cx="2352675" cy="209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Flask — from development to deployment in 15 minutes">
            <a:extLst>
              <a:ext uri="{FF2B5EF4-FFF2-40B4-BE49-F238E27FC236}">
                <a16:creationId xmlns:a16="http://schemas.microsoft.com/office/drawing/2014/main" id="{56778C58-916E-48A1-B8EB-E216F0BB00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1276" y="4217303"/>
            <a:ext cx="3028950" cy="1815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aws-logo - Futurum">
            <a:extLst>
              <a:ext uri="{FF2B5EF4-FFF2-40B4-BE49-F238E27FC236}">
                <a16:creationId xmlns:a16="http://schemas.microsoft.com/office/drawing/2014/main" id="{07D781C9-4D57-4CC0-93BD-F0D8B7F48B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9638" y="4217303"/>
            <a:ext cx="2466975" cy="1847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Keras | Crunchbase">
            <a:extLst>
              <a:ext uri="{FF2B5EF4-FFF2-40B4-BE49-F238E27FC236}">
                <a16:creationId xmlns:a16="http://schemas.microsoft.com/office/drawing/2014/main" id="{45605698-DFEA-4EFC-AB96-F3E17226CF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6236" y="4217304"/>
            <a:ext cx="2143125" cy="1847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Left Arrow 2">
            <a:hlinkClick r:id="rId8" action="ppaction://hlinksldjump"/>
          </p:cNvPr>
          <p:cNvSpPr/>
          <p:nvPr/>
        </p:nvSpPr>
        <p:spPr>
          <a:xfrm>
            <a:off x="10549719" y="6065153"/>
            <a:ext cx="1241947" cy="62225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237466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3AE73-28D1-4100-89E7-6ABB0F079F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893965"/>
          </a:xfrm>
        </p:spPr>
        <p:txBody>
          <a:bodyPr>
            <a:noAutofit/>
          </a:bodyPr>
          <a:lstStyle/>
          <a:p>
            <a:pPr lvl="1" algn="ctr"/>
            <a:r>
              <a:rPr lang="en-US" sz="6000" dirty="0">
                <a:latin typeface="+mj-lt"/>
              </a:rPr>
              <a:t>Original Image</a:t>
            </a:r>
            <a:br>
              <a:rPr lang="en-US" sz="6000" dirty="0">
                <a:latin typeface="+mj-lt"/>
              </a:rPr>
            </a:br>
            <a:endParaRPr lang="en-US" sz="6000" dirty="0">
              <a:latin typeface="+mj-lt"/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BC8B980-5B8E-454B-A9B7-335F865C76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4753" y="2326944"/>
            <a:ext cx="2234913" cy="2643148"/>
          </a:xfrm>
        </p:spPr>
      </p:pic>
      <p:sp>
        <p:nvSpPr>
          <p:cNvPr id="3" name="Left Arrow 2">
            <a:hlinkClick r:id="rId3" action="ppaction://hlinksldjump"/>
          </p:cNvPr>
          <p:cNvSpPr/>
          <p:nvPr/>
        </p:nvSpPr>
        <p:spPr>
          <a:xfrm>
            <a:off x="10440537" y="6059606"/>
            <a:ext cx="989463" cy="600501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87603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3AE73-28D1-4100-89E7-6ABB0F079F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893965"/>
          </a:xfrm>
        </p:spPr>
        <p:txBody>
          <a:bodyPr>
            <a:normAutofit fontScale="90000"/>
          </a:bodyPr>
          <a:lstStyle/>
          <a:p>
            <a:pPr algn="ctr"/>
            <a:r>
              <a:rPr lang="en-US" sz="5400" dirty="0"/>
              <a:t>Blurring images</a:t>
            </a:r>
            <a:br>
              <a:rPr lang="en-US" sz="5400" dirty="0"/>
            </a:br>
            <a:endParaRPr lang="en-IN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80D7356-05A6-4185-8E85-A6E6D57364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9400" y="2270623"/>
            <a:ext cx="2227149" cy="2633966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49D5828-0CC7-4665-8362-7DB8C10F3E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0985" y="2270624"/>
            <a:ext cx="2227149" cy="263396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5F5290F-9A51-4881-9449-C1F588B1C1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1311" y="2270624"/>
            <a:ext cx="2227149" cy="2633966"/>
          </a:xfrm>
          <a:prstGeom prst="rect">
            <a:avLst/>
          </a:prstGeom>
        </p:spPr>
      </p:pic>
      <p:sp>
        <p:nvSpPr>
          <p:cNvPr id="8" name="Left Arrow 7">
            <a:hlinkClick r:id="rId5" action="ppaction://hlinksldjump"/>
          </p:cNvPr>
          <p:cNvSpPr/>
          <p:nvPr/>
        </p:nvSpPr>
        <p:spPr>
          <a:xfrm>
            <a:off x="10440537" y="6059606"/>
            <a:ext cx="989463" cy="600501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Right Arrow 2"/>
          <p:cNvSpPr/>
          <p:nvPr/>
        </p:nvSpPr>
        <p:spPr>
          <a:xfrm>
            <a:off x="4053386" y="3370997"/>
            <a:ext cx="696036" cy="4094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ight Arrow 8"/>
          <p:cNvSpPr/>
          <p:nvPr/>
        </p:nvSpPr>
        <p:spPr>
          <a:xfrm>
            <a:off x="7996527" y="3382889"/>
            <a:ext cx="625463" cy="4094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47635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9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3AE73-28D1-4100-89E7-6ABB0F079F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893965"/>
          </a:xfrm>
        </p:spPr>
        <p:txBody>
          <a:bodyPr>
            <a:noAutofit/>
          </a:bodyPr>
          <a:lstStyle/>
          <a:p>
            <a:pPr lvl="1" algn="ctr"/>
            <a:r>
              <a:rPr lang="en-US" sz="4800" dirty="0">
                <a:latin typeface="+mj-lt"/>
              </a:rPr>
              <a:t>Flipping images</a:t>
            </a:r>
            <a:br>
              <a:rPr lang="en-US" sz="4800" dirty="0">
                <a:latin typeface="+mj-lt"/>
              </a:rPr>
            </a:br>
            <a:endParaRPr lang="en-US" sz="4800" dirty="0">
              <a:latin typeface="+mj-lt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122268D-1E10-49CE-BE81-B3D0E4BB58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2620" y="2280730"/>
            <a:ext cx="2225279" cy="2631754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0FD6E43-BB26-4F46-BA78-6BC01FA0BE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2988" y="2236281"/>
            <a:ext cx="2252801" cy="2664304"/>
          </a:xfrm>
          <a:prstGeom prst="rect">
            <a:avLst/>
          </a:prstGeom>
        </p:spPr>
      </p:pic>
      <p:sp>
        <p:nvSpPr>
          <p:cNvPr id="6" name="Left Arrow 5">
            <a:hlinkClick r:id="rId4" action="ppaction://hlinksldjump"/>
          </p:cNvPr>
          <p:cNvSpPr/>
          <p:nvPr/>
        </p:nvSpPr>
        <p:spPr>
          <a:xfrm>
            <a:off x="10440537" y="6059606"/>
            <a:ext cx="989463" cy="600501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ight Arrow 6"/>
          <p:cNvSpPr/>
          <p:nvPr/>
        </p:nvSpPr>
        <p:spPr>
          <a:xfrm>
            <a:off x="5472752" y="3427758"/>
            <a:ext cx="1091821" cy="4094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34892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27A92-B18C-408B-B5DD-B3D9FDD13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077925"/>
          </a:xfrm>
        </p:spPr>
        <p:txBody>
          <a:bodyPr>
            <a:normAutofit/>
          </a:bodyPr>
          <a:lstStyle/>
          <a:p>
            <a:pPr lvl="1" algn="ctr"/>
            <a:r>
              <a:rPr lang="en-US" sz="4800" dirty="0">
                <a:latin typeface="+mj-lt"/>
              </a:rPr>
              <a:t>Gamma Correction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67964BD0-8DE5-4651-B920-CCCB400D87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0211" y="1976557"/>
            <a:ext cx="2330281" cy="2755936"/>
          </a:xfr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654E3E8-618D-4698-946A-A4A773227E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3964" y="1932106"/>
            <a:ext cx="2359100" cy="2790019"/>
          </a:xfrm>
          <a:prstGeom prst="rect">
            <a:avLst/>
          </a:prstGeom>
        </p:spPr>
      </p:pic>
      <p:sp>
        <p:nvSpPr>
          <p:cNvPr id="7" name="Left Arrow 6">
            <a:hlinkClick r:id="rId4" action="ppaction://hlinksldjump"/>
          </p:cNvPr>
          <p:cNvSpPr/>
          <p:nvPr/>
        </p:nvSpPr>
        <p:spPr>
          <a:xfrm>
            <a:off x="10440537" y="6059606"/>
            <a:ext cx="989463" cy="600501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ight Arrow 7"/>
          <p:cNvSpPr/>
          <p:nvPr/>
        </p:nvSpPr>
        <p:spPr>
          <a:xfrm>
            <a:off x="5794928" y="3198646"/>
            <a:ext cx="1091821" cy="4094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37289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978B935-83BA-498B-AF25-D5987CCCD3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8039" y="2256655"/>
            <a:ext cx="2349167" cy="2778272"/>
          </a:xfrm>
        </p:spPr>
      </p:pic>
      <p:pic>
        <p:nvPicPr>
          <p:cNvPr id="5" name="Content Placeholder 6">
            <a:extLst>
              <a:ext uri="{FF2B5EF4-FFF2-40B4-BE49-F238E27FC236}">
                <a16:creationId xmlns:a16="http://schemas.microsoft.com/office/drawing/2014/main" id="{EBC8B980-5B8E-454B-A9B7-335F865C76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0736" y="2256655"/>
            <a:ext cx="2349167" cy="2778272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AA227A92-B18C-408B-B5DD-B3D9FDD13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077925"/>
          </a:xfrm>
        </p:spPr>
        <p:txBody>
          <a:bodyPr>
            <a:normAutofit/>
          </a:bodyPr>
          <a:lstStyle/>
          <a:p>
            <a:pPr lvl="1" algn="ctr"/>
            <a:r>
              <a:rPr lang="en-US" sz="4800" dirty="0">
                <a:latin typeface="+mj-lt"/>
              </a:rPr>
              <a:t>Histogram Equalization</a:t>
            </a:r>
          </a:p>
        </p:txBody>
      </p:sp>
      <p:sp>
        <p:nvSpPr>
          <p:cNvPr id="9" name="Left Arrow 8">
            <a:hlinkClick r:id="rId4" action="ppaction://hlinksldjump"/>
          </p:cNvPr>
          <p:cNvSpPr/>
          <p:nvPr/>
        </p:nvSpPr>
        <p:spPr>
          <a:xfrm>
            <a:off x="10440537" y="6059606"/>
            <a:ext cx="989463" cy="600501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ight Arrow 5"/>
          <p:cNvSpPr/>
          <p:nvPr/>
        </p:nvSpPr>
        <p:spPr>
          <a:xfrm>
            <a:off x="5600960" y="3466850"/>
            <a:ext cx="1091821" cy="4094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26983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3AE73-28D1-4100-89E7-6ABB0F079F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893965"/>
          </a:xfrm>
        </p:spPr>
        <p:txBody>
          <a:bodyPr>
            <a:noAutofit/>
          </a:bodyPr>
          <a:lstStyle/>
          <a:p>
            <a:pPr lvl="1" algn="ctr"/>
            <a:r>
              <a:rPr lang="en-US" sz="4800" dirty="0">
                <a:latin typeface="+mj-lt"/>
              </a:rPr>
              <a:t>Rotation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9979195-9E93-47D2-BE2B-3C653EBC44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6830" y="2371195"/>
            <a:ext cx="2227456" cy="2634329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1CBB69B-ABD2-49BE-B6A2-62704A63CF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0626" y="2371195"/>
            <a:ext cx="2255004" cy="266690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1FAA382-A176-4079-BB79-0B1AC84923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5451" y="2326745"/>
            <a:ext cx="2255004" cy="2666909"/>
          </a:xfrm>
          <a:prstGeom prst="rect">
            <a:avLst/>
          </a:prstGeom>
        </p:spPr>
      </p:pic>
      <p:sp>
        <p:nvSpPr>
          <p:cNvPr id="8" name="Left Arrow 7">
            <a:hlinkClick r:id="rId5" action="ppaction://hlinksldjump"/>
          </p:cNvPr>
          <p:cNvSpPr/>
          <p:nvPr/>
        </p:nvSpPr>
        <p:spPr>
          <a:xfrm>
            <a:off x="10440537" y="6059606"/>
            <a:ext cx="989463" cy="600501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ight Arrow 8"/>
          <p:cNvSpPr/>
          <p:nvPr/>
        </p:nvSpPr>
        <p:spPr>
          <a:xfrm>
            <a:off x="4118672" y="3494433"/>
            <a:ext cx="579941" cy="4094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ight Arrow 9"/>
          <p:cNvSpPr/>
          <p:nvPr/>
        </p:nvSpPr>
        <p:spPr>
          <a:xfrm>
            <a:off x="7822503" y="3494433"/>
            <a:ext cx="569905" cy="4094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52317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algn="ctr"/>
            <a:r>
              <a:rPr lang="en-GB" sz="6000" dirty="0"/>
              <a:t>Problem Statement and challenges</a:t>
            </a:r>
            <a:endParaRPr sz="6000" dirty="0"/>
          </a:p>
        </p:txBody>
      </p:sp>
      <p:sp>
        <p:nvSpPr>
          <p:cNvPr id="135" name="Google Shape;135;p13"/>
          <p:cNvSpPr txBox="1">
            <a:spLocks noGrp="1"/>
          </p:cNvSpPr>
          <p:nvPr>
            <p:ph type="body" idx="1"/>
          </p:nvPr>
        </p:nvSpPr>
        <p:spPr>
          <a:xfrm>
            <a:off x="1730000" y="2431259"/>
            <a:ext cx="9385200" cy="3881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342900" indent="-342900">
              <a:buFontTx/>
              <a:buChar char="-"/>
            </a:pPr>
            <a:r>
              <a:rPr lang="en-IN" dirty="0"/>
              <a:t>To be able to give attendance in a better and faster manner using state of the art techniques.</a:t>
            </a:r>
          </a:p>
          <a:p>
            <a:pPr marL="0" indent="0">
              <a:buNone/>
            </a:pPr>
            <a:endParaRPr lang="en-IN" dirty="0"/>
          </a:p>
          <a:p>
            <a:pPr marL="342900" indent="-342900">
              <a:buFontTx/>
              <a:buChar char="-"/>
            </a:pPr>
            <a:r>
              <a:rPr lang="en-IN" dirty="0"/>
              <a:t>To achieve face detection and recognition with the highest accuracy and to implement it such that the latency is less.</a:t>
            </a:r>
          </a:p>
          <a:p>
            <a:pPr marL="0" indent="0">
              <a:buNone/>
            </a:pPr>
            <a:endParaRPr lang="en-IN" dirty="0"/>
          </a:p>
          <a:p>
            <a:pPr marL="342900" indent="-342900">
              <a:buFontTx/>
              <a:buChar char="-"/>
            </a:pPr>
            <a:r>
              <a:rPr lang="en-IN" dirty="0"/>
              <a:t>To look at  various machine learning approaches to automate facial recognition system which is capable of detecting images rapidly and achieving high detection rates.</a:t>
            </a:r>
          </a:p>
          <a:p>
            <a:pPr marL="342900" indent="-342900">
              <a:spcBef>
                <a:spcPts val="2133"/>
              </a:spcBef>
              <a:buFontTx/>
              <a:buChar char="-"/>
            </a:pPr>
            <a:r>
              <a:rPr lang="en-IN" dirty="0"/>
              <a:t>The end goal is to automate the process of attendance in a classroom, with just a click of a classroom picture. </a:t>
            </a:r>
          </a:p>
          <a:p>
            <a:pPr marL="0" indent="0">
              <a:spcBef>
                <a:spcPts val="2133"/>
              </a:spcBef>
              <a:buNone/>
            </a:pPr>
            <a:endParaRPr lang="en-IN" dirty="0"/>
          </a:p>
          <a:p>
            <a:pPr marL="0" indent="0">
              <a:spcBef>
                <a:spcPts val="2133"/>
              </a:spcBef>
              <a:spcAft>
                <a:spcPts val="2133"/>
              </a:spcAft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405503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rrow: Right 7">
            <a:hlinkClick r:id="rId2" action="ppaction://hlinksldjump"/>
            <a:extLst>
              <a:ext uri="{FF2B5EF4-FFF2-40B4-BE49-F238E27FC236}">
                <a16:creationId xmlns:a16="http://schemas.microsoft.com/office/drawing/2014/main" id="{85AB0456-D25E-4BA3-8B9F-29B045BA9A9E}"/>
              </a:ext>
            </a:extLst>
          </p:cNvPr>
          <p:cNvSpPr/>
          <p:nvPr/>
        </p:nvSpPr>
        <p:spPr>
          <a:xfrm rot="10800000">
            <a:off x="10400629" y="5896574"/>
            <a:ext cx="1242391" cy="7108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3989" y="1542198"/>
            <a:ext cx="6864310" cy="3286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2044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4BC7A5A-4F2A-4A68-8032-A0FA0D6D19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4384" y="316420"/>
            <a:ext cx="10905520" cy="5227538"/>
          </a:xfrm>
          <a:prstGeom prst="rect">
            <a:avLst/>
          </a:prstGeom>
        </p:spPr>
      </p:pic>
      <p:sp>
        <p:nvSpPr>
          <p:cNvPr id="9" name="Arrow: Right 8">
            <a:hlinkClick r:id="rId3" action="ppaction://hlinksldjump"/>
            <a:extLst>
              <a:ext uri="{FF2B5EF4-FFF2-40B4-BE49-F238E27FC236}">
                <a16:creationId xmlns:a16="http://schemas.microsoft.com/office/drawing/2014/main" id="{B2F9D65A-E1F7-45B4-BD9C-8B7A07C746FC}"/>
              </a:ext>
            </a:extLst>
          </p:cNvPr>
          <p:cNvSpPr/>
          <p:nvPr/>
        </p:nvSpPr>
        <p:spPr>
          <a:xfrm rot="10800000">
            <a:off x="10427925" y="5992108"/>
            <a:ext cx="1242391" cy="7108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362050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CA7092A-D765-4291-8D1E-04A0D671AD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184" y="218363"/>
            <a:ext cx="10897717" cy="5285985"/>
          </a:xfrm>
          <a:prstGeom prst="rect">
            <a:avLst/>
          </a:prstGeom>
        </p:spPr>
      </p:pic>
      <p:sp>
        <p:nvSpPr>
          <p:cNvPr id="5" name="Arrow: Right 4">
            <a:hlinkClick r:id="rId3" action="ppaction://hlinksldjump"/>
            <a:extLst>
              <a:ext uri="{FF2B5EF4-FFF2-40B4-BE49-F238E27FC236}">
                <a16:creationId xmlns:a16="http://schemas.microsoft.com/office/drawing/2014/main" id="{ABCEEEA0-7A71-4582-ACD7-723DE14B3557}"/>
              </a:ext>
            </a:extLst>
          </p:cNvPr>
          <p:cNvSpPr/>
          <p:nvPr/>
        </p:nvSpPr>
        <p:spPr>
          <a:xfrm rot="10800000">
            <a:off x="10537108" y="5969854"/>
            <a:ext cx="1242391" cy="7108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674863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D520656C-7969-4C30-A5BC-C794CFE6B80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2693"/>
          <a:stretch/>
        </p:blipFill>
        <p:spPr bwMode="auto">
          <a:xfrm>
            <a:off x="-1" y="49566"/>
            <a:ext cx="12089293" cy="5834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rrow: Right 4">
            <a:hlinkClick r:id="rId3" action="ppaction://hlinksldjump"/>
            <a:extLst>
              <a:ext uri="{FF2B5EF4-FFF2-40B4-BE49-F238E27FC236}">
                <a16:creationId xmlns:a16="http://schemas.microsoft.com/office/drawing/2014/main" id="{20B56112-4303-4BD5-9DFF-EA98E895982F}"/>
              </a:ext>
            </a:extLst>
          </p:cNvPr>
          <p:cNvSpPr/>
          <p:nvPr/>
        </p:nvSpPr>
        <p:spPr>
          <a:xfrm>
            <a:off x="10591699" y="6033051"/>
            <a:ext cx="1242391" cy="7108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93482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77A9FD-523A-43B9-8E3B-E0C3BCAA6E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4892F398-4DAE-493D-B649-49B0E7AEFB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5976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rrow: Right 6">
            <a:hlinkClick r:id="rId3" action="ppaction://hlinksldjump"/>
            <a:extLst>
              <a:ext uri="{FF2B5EF4-FFF2-40B4-BE49-F238E27FC236}">
                <a16:creationId xmlns:a16="http://schemas.microsoft.com/office/drawing/2014/main" id="{03EE3CBC-02E0-4111-B7B8-603E22192DA8}"/>
              </a:ext>
            </a:extLst>
          </p:cNvPr>
          <p:cNvSpPr/>
          <p:nvPr/>
        </p:nvSpPr>
        <p:spPr>
          <a:xfrm rot="10800000">
            <a:off x="10468869" y="5976213"/>
            <a:ext cx="1242391" cy="7108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96452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0C9BFD-3E16-45E2-A68B-12590CB8CD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C57CCF-2075-4B8B-93A6-9FB3A88CA9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3513292-4AA7-4A33-9DB8-10F0B3D551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9391" y="1"/>
            <a:ext cx="12291391" cy="5903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rrow: Right 4">
            <a:hlinkClick r:id="rId3" action="ppaction://hlinksldjump"/>
            <a:extLst>
              <a:ext uri="{FF2B5EF4-FFF2-40B4-BE49-F238E27FC236}">
                <a16:creationId xmlns:a16="http://schemas.microsoft.com/office/drawing/2014/main" id="{5670BF77-28DB-4D2E-9BD7-6468BD68D70A}"/>
              </a:ext>
            </a:extLst>
          </p:cNvPr>
          <p:cNvSpPr/>
          <p:nvPr/>
        </p:nvSpPr>
        <p:spPr>
          <a:xfrm rot="10800000">
            <a:off x="10550756" y="5959915"/>
            <a:ext cx="1242391" cy="7108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419788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CFE18E3-D3A8-4472-9B2F-6AE2674D0E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700" y="2170414"/>
            <a:ext cx="4419911" cy="251716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D7583C7-D422-400F-9551-8241622538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8145" y="987972"/>
            <a:ext cx="7197256" cy="4882054"/>
          </a:xfrm>
          <a:prstGeom prst="rect">
            <a:avLst/>
          </a:prstGeom>
        </p:spPr>
      </p:pic>
      <p:sp>
        <p:nvSpPr>
          <p:cNvPr id="12" name="Arrow: Right 11">
            <a:hlinkClick r:id="rId4" action="ppaction://hlinksldjump"/>
            <a:extLst>
              <a:ext uri="{FF2B5EF4-FFF2-40B4-BE49-F238E27FC236}">
                <a16:creationId xmlns:a16="http://schemas.microsoft.com/office/drawing/2014/main" id="{5BB72CB2-450D-4163-91E6-6C344C35D65F}"/>
              </a:ext>
            </a:extLst>
          </p:cNvPr>
          <p:cNvSpPr/>
          <p:nvPr/>
        </p:nvSpPr>
        <p:spPr>
          <a:xfrm rot="10800000">
            <a:off x="10564404" y="6033051"/>
            <a:ext cx="1242391" cy="7108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7192747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8F683F-E247-4D81-A2E6-6E7EE9634F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474440"/>
            <a:ext cx="10515600" cy="1846979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IN" sz="2400" b="1" dirty="0">
                <a:solidFill>
                  <a:schemeClr val="tx1"/>
                </a:solidFill>
              </a:rPr>
              <a:t>Training data- 500 images originally captured</a:t>
            </a:r>
          </a:p>
          <a:p>
            <a:pPr>
              <a:lnSpc>
                <a:spcPct val="150000"/>
              </a:lnSpc>
            </a:pPr>
            <a:r>
              <a:rPr lang="en-IN" sz="2400" b="1" dirty="0">
                <a:solidFill>
                  <a:schemeClr val="tx1"/>
                </a:solidFill>
              </a:rPr>
              <a:t>Testing data- Images captured on phone</a:t>
            </a:r>
          </a:p>
          <a:p>
            <a:pPr>
              <a:lnSpc>
                <a:spcPct val="150000"/>
              </a:lnSpc>
            </a:pPr>
            <a:r>
              <a:rPr lang="en-IN" sz="2400" b="1" dirty="0">
                <a:solidFill>
                  <a:schemeClr val="tx1"/>
                </a:solidFill>
              </a:rPr>
              <a:t>Testing Accuracy- 11.5%</a:t>
            </a:r>
          </a:p>
        </p:txBody>
      </p:sp>
      <p:sp>
        <p:nvSpPr>
          <p:cNvPr id="6" name="Arrow: Right 5">
            <a:hlinkClick r:id="rId2" action="ppaction://hlinksldjump"/>
            <a:extLst>
              <a:ext uri="{FF2B5EF4-FFF2-40B4-BE49-F238E27FC236}">
                <a16:creationId xmlns:a16="http://schemas.microsoft.com/office/drawing/2014/main" id="{F253B89B-407B-4E3F-9B80-7C11AC12A47C}"/>
              </a:ext>
            </a:extLst>
          </p:cNvPr>
          <p:cNvSpPr/>
          <p:nvPr/>
        </p:nvSpPr>
        <p:spPr>
          <a:xfrm rot="10800000">
            <a:off x="10530509" y="5966007"/>
            <a:ext cx="1242391" cy="7108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8225387-AE6E-4A6A-8B8E-CBDA9AEE62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919" y="204716"/>
            <a:ext cx="10851981" cy="4079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979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44892D-A63B-4AF0-AEE8-006E1451E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C4AE06-7F90-4EDA-830B-29D734558B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991" y="218364"/>
            <a:ext cx="10823909" cy="4005765"/>
          </a:xfrm>
          <a:prstGeom prst="rect">
            <a:avLst/>
          </a:prstGeom>
        </p:spPr>
      </p:pic>
      <p:sp>
        <p:nvSpPr>
          <p:cNvPr id="5" name="Arrow: Right 4">
            <a:hlinkClick r:id="rId3" action="ppaction://hlinksldjump"/>
            <a:extLst>
              <a:ext uri="{FF2B5EF4-FFF2-40B4-BE49-F238E27FC236}">
                <a16:creationId xmlns:a16="http://schemas.microsoft.com/office/drawing/2014/main" id="{0AE3461E-CEBA-4FD3-B616-347E0980DDC7}"/>
              </a:ext>
            </a:extLst>
          </p:cNvPr>
          <p:cNvSpPr/>
          <p:nvPr/>
        </p:nvSpPr>
        <p:spPr>
          <a:xfrm rot="10800000">
            <a:off x="10530509" y="5993544"/>
            <a:ext cx="1242391" cy="7108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7915BF9-E006-4B6F-B8DE-B96CAA7D4CDD}"/>
              </a:ext>
            </a:extLst>
          </p:cNvPr>
          <p:cNvSpPr txBox="1">
            <a:spLocks/>
          </p:cNvSpPr>
          <p:nvPr/>
        </p:nvSpPr>
        <p:spPr>
          <a:xfrm>
            <a:off x="829101" y="4315802"/>
            <a:ext cx="10515600" cy="23885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IN" sz="2400" b="1" dirty="0"/>
              <a:t>Training data- 2 lakh images obtained by augmenting original data</a:t>
            </a:r>
          </a:p>
          <a:p>
            <a:pPr>
              <a:lnSpc>
                <a:spcPct val="150000"/>
              </a:lnSpc>
            </a:pPr>
            <a:r>
              <a:rPr lang="en-IN" sz="2400" b="1" dirty="0"/>
              <a:t>Testing data- Images captured on phone</a:t>
            </a:r>
          </a:p>
          <a:p>
            <a:pPr>
              <a:lnSpc>
                <a:spcPct val="150000"/>
              </a:lnSpc>
            </a:pPr>
            <a:r>
              <a:rPr lang="en-IN" sz="2400" b="1" dirty="0"/>
              <a:t>Testing Accuracy- 38.5%</a:t>
            </a:r>
          </a:p>
        </p:txBody>
      </p:sp>
    </p:spTree>
    <p:extLst>
      <p:ext uri="{BB962C8B-B14F-4D97-AF65-F5344CB8AC3E}">
        <p14:creationId xmlns:p14="http://schemas.microsoft.com/office/powerpoint/2010/main" val="354474551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rrow: Right 3">
            <a:hlinkClick r:id="rId2" action="ppaction://hlinksldjump"/>
            <a:extLst>
              <a:ext uri="{FF2B5EF4-FFF2-40B4-BE49-F238E27FC236}">
                <a16:creationId xmlns:a16="http://schemas.microsoft.com/office/drawing/2014/main" id="{4C7385AC-BB3C-4212-8A3F-F5F5D0549795}"/>
              </a:ext>
            </a:extLst>
          </p:cNvPr>
          <p:cNvSpPr/>
          <p:nvPr/>
        </p:nvSpPr>
        <p:spPr>
          <a:xfrm rot="10800000">
            <a:off x="10530509" y="6005756"/>
            <a:ext cx="1242391" cy="7108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D29BA0E-5363-4F35-B528-38756F2CC339}"/>
              </a:ext>
            </a:extLst>
          </p:cNvPr>
          <p:cNvSpPr txBox="1">
            <a:spLocks/>
          </p:cNvSpPr>
          <p:nvPr/>
        </p:nvSpPr>
        <p:spPr>
          <a:xfrm>
            <a:off x="838200" y="4119028"/>
            <a:ext cx="10515600" cy="23885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IN" sz="2400" b="1" dirty="0"/>
              <a:t>Training data- 2 lakh images obtained by augmenting original data</a:t>
            </a:r>
          </a:p>
          <a:p>
            <a:pPr>
              <a:lnSpc>
                <a:spcPct val="150000"/>
              </a:lnSpc>
            </a:pPr>
            <a:r>
              <a:rPr lang="en-IN" sz="2400" b="1" dirty="0"/>
              <a:t>Testing data- Super Resolution form of images captured on phone</a:t>
            </a:r>
          </a:p>
          <a:p>
            <a:pPr>
              <a:lnSpc>
                <a:spcPct val="150000"/>
              </a:lnSpc>
            </a:pPr>
            <a:r>
              <a:rPr lang="en-IN" sz="2400" b="1" dirty="0"/>
              <a:t>Testing Accuracy- 35.5%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7A4B799-79BE-421D-9548-1C8EAD7C06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597" y="167855"/>
            <a:ext cx="10927603" cy="3951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0120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6000" dirty="0"/>
              <a:t>Objectives</a:t>
            </a:r>
            <a:endParaRPr lang="en-IN" sz="60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30000" y="1498140"/>
            <a:ext cx="9385200" cy="4684296"/>
          </a:xfrm>
        </p:spPr>
        <p:txBody>
          <a:bodyPr/>
          <a:lstStyle/>
          <a:p>
            <a:pPr marL="342900" indent="-342900">
              <a:spcBef>
                <a:spcPts val="2133"/>
              </a:spcBef>
              <a:buFontTx/>
              <a:buChar char="-"/>
            </a:pPr>
            <a:r>
              <a:rPr lang="en-US" dirty="0"/>
              <a:t>The tasks involved are the following:</a:t>
            </a:r>
          </a:p>
          <a:p>
            <a:pPr>
              <a:spcBef>
                <a:spcPts val="2133"/>
              </a:spcBef>
            </a:pPr>
            <a:r>
              <a:rPr lang="en-US" dirty="0"/>
              <a:t>To Detect the faces accurately.</a:t>
            </a:r>
          </a:p>
          <a:p>
            <a:pPr>
              <a:spcBef>
                <a:spcPts val="2133"/>
              </a:spcBef>
            </a:pPr>
            <a:r>
              <a:rPr lang="en-US" dirty="0"/>
              <a:t> To preprocess and augment the images such that training size would be large enough to learn.</a:t>
            </a:r>
          </a:p>
          <a:p>
            <a:pPr>
              <a:spcBef>
                <a:spcPts val="2133"/>
              </a:spcBef>
            </a:pPr>
            <a:r>
              <a:rPr lang="en-US" dirty="0"/>
              <a:t>To be able to recognize the face accurately.</a:t>
            </a:r>
          </a:p>
          <a:p>
            <a:pPr>
              <a:spcBef>
                <a:spcPts val="2133"/>
              </a:spcBef>
            </a:pPr>
            <a:r>
              <a:rPr lang="en-US" dirty="0"/>
              <a:t>To deploy the deep learning model</a:t>
            </a:r>
          </a:p>
          <a:p>
            <a:pPr>
              <a:spcBef>
                <a:spcPts val="2133"/>
              </a:spcBef>
            </a:pPr>
            <a:r>
              <a:rPr lang="en-US" dirty="0"/>
              <a:t>To create a simple user friendly GUI </a:t>
            </a:r>
          </a:p>
          <a:p>
            <a:pPr>
              <a:spcBef>
                <a:spcPts val="2133"/>
              </a:spcBef>
            </a:pPr>
            <a:r>
              <a:rPr lang="en-US" dirty="0">
                <a:hlinkClick r:id="rId3" action="ppaction://hlinksldjump"/>
              </a:rPr>
              <a:t>Tools used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374306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rrow: Right 3">
            <a:hlinkClick r:id="rId2" action="ppaction://hlinksldjump"/>
            <a:extLst>
              <a:ext uri="{FF2B5EF4-FFF2-40B4-BE49-F238E27FC236}">
                <a16:creationId xmlns:a16="http://schemas.microsoft.com/office/drawing/2014/main" id="{4C7385AC-BB3C-4212-8A3F-F5F5D0549795}"/>
              </a:ext>
            </a:extLst>
          </p:cNvPr>
          <p:cNvSpPr/>
          <p:nvPr/>
        </p:nvSpPr>
        <p:spPr>
          <a:xfrm rot="10800000">
            <a:off x="10530509" y="5978460"/>
            <a:ext cx="1242391" cy="7108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D29BA0E-5363-4F35-B528-38756F2CC339}"/>
              </a:ext>
            </a:extLst>
          </p:cNvPr>
          <p:cNvSpPr txBox="1">
            <a:spLocks/>
          </p:cNvSpPr>
          <p:nvPr/>
        </p:nvSpPr>
        <p:spPr>
          <a:xfrm>
            <a:off x="838200" y="4119028"/>
            <a:ext cx="10515600" cy="2388566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IN" b="1" dirty="0"/>
              <a:t>Training data- 2 lakh images obtained by augmenting original data with input size of 100x100</a:t>
            </a:r>
          </a:p>
          <a:p>
            <a:pPr>
              <a:lnSpc>
                <a:spcPct val="150000"/>
              </a:lnSpc>
            </a:pPr>
            <a:r>
              <a:rPr lang="en-IN" b="1" dirty="0"/>
              <a:t>Testing data- Super Resolution form of images captured on phone</a:t>
            </a:r>
          </a:p>
          <a:p>
            <a:pPr>
              <a:lnSpc>
                <a:spcPct val="150000"/>
              </a:lnSpc>
            </a:pPr>
            <a:r>
              <a:rPr lang="en-IN" b="1" dirty="0"/>
              <a:t>Testing Accuracy- 42.5%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7A4B799-79BE-421D-9548-1C8EAD7C06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052" y="204717"/>
            <a:ext cx="10982648" cy="3914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3975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3C0CB14-B2D3-457D-8753-1C94D8FACCA4}"/>
              </a:ext>
            </a:extLst>
          </p:cNvPr>
          <p:cNvSpPr txBox="1">
            <a:spLocks/>
          </p:cNvSpPr>
          <p:nvPr/>
        </p:nvSpPr>
        <p:spPr>
          <a:xfrm>
            <a:off x="838200" y="4119028"/>
            <a:ext cx="10515600" cy="23885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IN" sz="2400" b="1" dirty="0"/>
              <a:t>Training data- 96000 images obtained by augmenting original data</a:t>
            </a:r>
          </a:p>
          <a:p>
            <a:pPr>
              <a:lnSpc>
                <a:spcPct val="150000"/>
              </a:lnSpc>
            </a:pPr>
            <a:r>
              <a:rPr lang="en-IN" sz="2400" b="1" dirty="0"/>
              <a:t>Testing data- Grey Scale form of images captured on phone</a:t>
            </a:r>
          </a:p>
          <a:p>
            <a:pPr>
              <a:lnSpc>
                <a:spcPct val="150000"/>
              </a:lnSpc>
            </a:pPr>
            <a:r>
              <a:rPr lang="en-IN" sz="2400" b="1" dirty="0"/>
              <a:t>Testing Accuracy- 27%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1327EC-0AD1-4F34-B843-FE3184D483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991" y="259308"/>
            <a:ext cx="10939712" cy="3859720"/>
          </a:xfrm>
          <a:prstGeom prst="rect">
            <a:avLst/>
          </a:prstGeom>
        </p:spPr>
      </p:pic>
      <p:sp>
        <p:nvSpPr>
          <p:cNvPr id="6" name="Arrow: Right 5">
            <a:hlinkClick r:id="rId3" action="ppaction://hlinksldjump"/>
            <a:extLst>
              <a:ext uri="{FF2B5EF4-FFF2-40B4-BE49-F238E27FC236}">
                <a16:creationId xmlns:a16="http://schemas.microsoft.com/office/drawing/2014/main" id="{3987E962-4003-404D-AF04-F73C9F4D4E5E}"/>
              </a:ext>
            </a:extLst>
          </p:cNvPr>
          <p:cNvSpPr/>
          <p:nvPr/>
        </p:nvSpPr>
        <p:spPr>
          <a:xfrm rot="10800000">
            <a:off x="10530509" y="5978460"/>
            <a:ext cx="1242391" cy="7108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5158917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rrow: Right 3">
            <a:hlinkClick r:id="rId2" action="ppaction://hlinksldjump"/>
            <a:extLst>
              <a:ext uri="{FF2B5EF4-FFF2-40B4-BE49-F238E27FC236}">
                <a16:creationId xmlns:a16="http://schemas.microsoft.com/office/drawing/2014/main" id="{AF23AFEC-48EE-4411-AFC3-8E6CD469C877}"/>
              </a:ext>
            </a:extLst>
          </p:cNvPr>
          <p:cNvSpPr/>
          <p:nvPr/>
        </p:nvSpPr>
        <p:spPr>
          <a:xfrm rot="10800000">
            <a:off x="10530509" y="5964812"/>
            <a:ext cx="1242391" cy="7108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C76CF6A-0114-4444-8230-A384CB552882}"/>
              </a:ext>
            </a:extLst>
          </p:cNvPr>
          <p:cNvSpPr txBox="1">
            <a:spLocks/>
          </p:cNvSpPr>
          <p:nvPr/>
        </p:nvSpPr>
        <p:spPr>
          <a:xfrm>
            <a:off x="838200" y="4119028"/>
            <a:ext cx="10515600" cy="2388566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IN" b="1" dirty="0"/>
              <a:t>Training data- 6000 images obtained by augmenting double resized data</a:t>
            </a:r>
          </a:p>
          <a:p>
            <a:pPr>
              <a:lnSpc>
                <a:spcPct val="150000"/>
              </a:lnSpc>
            </a:pPr>
            <a:r>
              <a:rPr lang="en-IN" b="1" dirty="0"/>
              <a:t>Testing data- Images captured on phone</a:t>
            </a:r>
          </a:p>
          <a:p>
            <a:pPr>
              <a:lnSpc>
                <a:spcPct val="150000"/>
              </a:lnSpc>
            </a:pPr>
            <a:r>
              <a:rPr lang="en-IN" b="1" dirty="0"/>
              <a:t>Testing Accuracy- 11.5%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0C6885-2EF1-4CD0-8D48-3B19543106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647" y="163773"/>
            <a:ext cx="10932202" cy="4100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77448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rrow: Right 3">
            <a:hlinkClick r:id="rId2" action="ppaction://hlinksldjump"/>
            <a:extLst>
              <a:ext uri="{FF2B5EF4-FFF2-40B4-BE49-F238E27FC236}">
                <a16:creationId xmlns:a16="http://schemas.microsoft.com/office/drawing/2014/main" id="{2414AB1D-2B25-425A-9538-20ADE93A067F}"/>
              </a:ext>
            </a:extLst>
          </p:cNvPr>
          <p:cNvSpPr/>
          <p:nvPr/>
        </p:nvSpPr>
        <p:spPr>
          <a:xfrm rot="10800000">
            <a:off x="10530509" y="5862622"/>
            <a:ext cx="1242391" cy="7108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83CD47B-1B96-45BC-B6C8-B70F39876088}"/>
              </a:ext>
            </a:extLst>
          </p:cNvPr>
          <p:cNvSpPr txBox="1">
            <a:spLocks/>
          </p:cNvSpPr>
          <p:nvPr/>
        </p:nvSpPr>
        <p:spPr>
          <a:xfrm>
            <a:off x="838200" y="4119028"/>
            <a:ext cx="10515600" cy="2388566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IN" b="1" dirty="0"/>
              <a:t>Training data- 6000 images obtained by augmenting single resized data</a:t>
            </a:r>
          </a:p>
          <a:p>
            <a:pPr>
              <a:lnSpc>
                <a:spcPct val="150000"/>
              </a:lnSpc>
            </a:pPr>
            <a:r>
              <a:rPr lang="en-IN" b="1" dirty="0"/>
              <a:t>Testing data- Images captured on phone</a:t>
            </a:r>
          </a:p>
          <a:p>
            <a:pPr>
              <a:lnSpc>
                <a:spcPct val="150000"/>
              </a:lnSpc>
            </a:pPr>
            <a:r>
              <a:rPr lang="en-IN" b="1" dirty="0"/>
              <a:t>Testing Accuracy- 23%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8EEE132-4676-48A5-8251-63F7FB0840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695" y="177421"/>
            <a:ext cx="10986447" cy="4096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5237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rrow: Right 3">
            <a:hlinkClick r:id="rId2" action="ppaction://hlinksldjump"/>
            <a:extLst>
              <a:ext uri="{FF2B5EF4-FFF2-40B4-BE49-F238E27FC236}">
                <a16:creationId xmlns:a16="http://schemas.microsoft.com/office/drawing/2014/main" id="{3F72243E-A290-4E39-9CBE-8C4C050F08C4}"/>
              </a:ext>
            </a:extLst>
          </p:cNvPr>
          <p:cNvSpPr/>
          <p:nvPr/>
        </p:nvSpPr>
        <p:spPr>
          <a:xfrm rot="10800000">
            <a:off x="10530509" y="5862622"/>
            <a:ext cx="1242391" cy="7108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BD2795-1290-4EB1-8B5C-94FC877371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991" y="259308"/>
            <a:ext cx="10926348" cy="3859720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3C39487-07F1-4856-903E-8AA455AB8EDB}"/>
              </a:ext>
            </a:extLst>
          </p:cNvPr>
          <p:cNvSpPr txBox="1">
            <a:spLocks/>
          </p:cNvSpPr>
          <p:nvPr/>
        </p:nvSpPr>
        <p:spPr>
          <a:xfrm>
            <a:off x="838200" y="4119028"/>
            <a:ext cx="10515600" cy="238856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IN" b="1" dirty="0"/>
              <a:t>Training data- 500 images obtained by augmenting low res webcam images (6 Classes)</a:t>
            </a:r>
          </a:p>
          <a:p>
            <a:pPr>
              <a:lnSpc>
                <a:spcPct val="150000"/>
              </a:lnSpc>
            </a:pPr>
            <a:r>
              <a:rPr lang="en-IN" b="1" dirty="0"/>
              <a:t>Testing data- Images captured on phone and CCTV</a:t>
            </a:r>
          </a:p>
          <a:p>
            <a:pPr>
              <a:lnSpc>
                <a:spcPct val="150000"/>
              </a:lnSpc>
            </a:pPr>
            <a:r>
              <a:rPr lang="en-IN" b="1" dirty="0"/>
              <a:t>Testing Accuracy- 67%</a:t>
            </a:r>
          </a:p>
        </p:txBody>
      </p:sp>
    </p:spTree>
    <p:extLst>
      <p:ext uri="{BB962C8B-B14F-4D97-AF65-F5344CB8AC3E}">
        <p14:creationId xmlns:p14="http://schemas.microsoft.com/office/powerpoint/2010/main" val="191283443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rrow: Right 3">
            <a:hlinkClick r:id="rId2" action="ppaction://hlinksldjump"/>
            <a:extLst>
              <a:ext uri="{FF2B5EF4-FFF2-40B4-BE49-F238E27FC236}">
                <a16:creationId xmlns:a16="http://schemas.microsoft.com/office/drawing/2014/main" id="{E714C9B3-1408-417D-A603-EF773420AB40}"/>
              </a:ext>
            </a:extLst>
          </p:cNvPr>
          <p:cNvSpPr/>
          <p:nvPr/>
        </p:nvSpPr>
        <p:spPr>
          <a:xfrm rot="10800000">
            <a:off x="10530509" y="5896573"/>
            <a:ext cx="1242391" cy="7108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3A71009-1576-44E7-A7CF-B21AB60028EB}"/>
              </a:ext>
            </a:extLst>
          </p:cNvPr>
          <p:cNvSpPr txBox="1">
            <a:spLocks/>
          </p:cNvSpPr>
          <p:nvPr/>
        </p:nvSpPr>
        <p:spPr>
          <a:xfrm>
            <a:off x="838200" y="4119028"/>
            <a:ext cx="10515600" cy="23885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IN" sz="2400" b="1" dirty="0"/>
              <a:t>Training data- 1 image per person</a:t>
            </a:r>
          </a:p>
          <a:p>
            <a:pPr>
              <a:lnSpc>
                <a:spcPct val="150000"/>
              </a:lnSpc>
            </a:pPr>
            <a:r>
              <a:rPr lang="en-IN" sz="2400" b="1" dirty="0"/>
              <a:t>Testing data- Images captured on phone &amp; CCTV</a:t>
            </a:r>
          </a:p>
          <a:p>
            <a:pPr>
              <a:lnSpc>
                <a:spcPct val="150000"/>
              </a:lnSpc>
            </a:pPr>
            <a:r>
              <a:rPr lang="en-IN" sz="2400" b="1" dirty="0"/>
              <a:t>Testing Accuracy- 90% &amp; 80%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196936B-C1AA-4970-881E-D0DED868B4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696" y="177421"/>
            <a:ext cx="10980108" cy="3941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59310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rrow: Right 3">
            <a:hlinkClick r:id="rId2" action="ppaction://hlinksldjump"/>
            <a:extLst>
              <a:ext uri="{FF2B5EF4-FFF2-40B4-BE49-F238E27FC236}">
                <a16:creationId xmlns:a16="http://schemas.microsoft.com/office/drawing/2014/main" id="{A763BE39-A5C4-4CF9-BFD9-C28FEDB30A56}"/>
              </a:ext>
            </a:extLst>
          </p:cNvPr>
          <p:cNvSpPr/>
          <p:nvPr/>
        </p:nvSpPr>
        <p:spPr>
          <a:xfrm rot="10800000">
            <a:off x="10530509" y="5910221"/>
            <a:ext cx="1242391" cy="7108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C3ECCA9-0226-405B-8A1E-65D6713FD3E5}"/>
              </a:ext>
            </a:extLst>
          </p:cNvPr>
          <p:cNvGrpSpPr/>
          <p:nvPr/>
        </p:nvGrpSpPr>
        <p:grpSpPr>
          <a:xfrm>
            <a:off x="-18222" y="0"/>
            <a:ext cx="12228443" cy="4320612"/>
            <a:chOff x="-36443" y="0"/>
            <a:chExt cx="12228443" cy="469325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92E52B8-95DD-4169-8B1A-04A6FB532D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36443" y="0"/>
              <a:ext cx="8027917" cy="4631635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10A0DE2-802C-45BE-8249-2EF75D8C3B1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991474" y="61617"/>
              <a:ext cx="4200526" cy="4631635"/>
            </a:xfrm>
            <a:prstGeom prst="rect">
              <a:avLst/>
            </a:prstGeom>
          </p:spPr>
        </p:pic>
      </p:grp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6B7BEDA-8D6B-480B-8756-961CE33B4BCA}"/>
              </a:ext>
            </a:extLst>
          </p:cNvPr>
          <p:cNvSpPr txBox="1">
            <a:spLocks/>
          </p:cNvSpPr>
          <p:nvPr/>
        </p:nvSpPr>
        <p:spPr>
          <a:xfrm>
            <a:off x="838200" y="4232479"/>
            <a:ext cx="10515600" cy="23885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IN" b="1" dirty="0"/>
              <a:t>Training data- 1 image per person</a:t>
            </a:r>
          </a:p>
          <a:p>
            <a:pPr>
              <a:lnSpc>
                <a:spcPct val="150000"/>
              </a:lnSpc>
            </a:pPr>
            <a:r>
              <a:rPr lang="en-IN" b="1" dirty="0"/>
              <a:t>Testing data- Images captured on CCTV</a:t>
            </a:r>
          </a:p>
          <a:p>
            <a:pPr>
              <a:lnSpc>
                <a:spcPct val="150000"/>
              </a:lnSpc>
            </a:pPr>
            <a:r>
              <a:rPr lang="en-IN" b="1" dirty="0"/>
              <a:t>Testing Accuracy- &gt;95%</a:t>
            </a:r>
          </a:p>
        </p:txBody>
      </p:sp>
    </p:spTree>
    <p:extLst>
      <p:ext uri="{BB962C8B-B14F-4D97-AF65-F5344CB8AC3E}">
        <p14:creationId xmlns:p14="http://schemas.microsoft.com/office/powerpoint/2010/main" val="33168440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/>
          <p:cNvSpPr/>
          <p:nvPr/>
        </p:nvSpPr>
        <p:spPr>
          <a:xfrm>
            <a:off x="4126525" y="2280858"/>
            <a:ext cx="1852685" cy="1078172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Pre-Processing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1109844" y="2970515"/>
            <a:ext cx="1886326" cy="1407134"/>
          </a:xfrm>
          <a:prstGeom prst="roundRect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Capturing an image from the CCTV footage.</a:t>
            </a:r>
          </a:p>
        </p:txBody>
      </p:sp>
      <p:sp>
        <p:nvSpPr>
          <p:cNvPr id="13" name="Round Diagonal Corner Rectangle 12"/>
          <p:cNvSpPr/>
          <p:nvPr/>
        </p:nvSpPr>
        <p:spPr>
          <a:xfrm>
            <a:off x="9757941" y="1733601"/>
            <a:ext cx="1682513" cy="928040"/>
          </a:xfrm>
          <a:prstGeom prst="round2Diag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Data Augmentation </a:t>
            </a:r>
          </a:p>
        </p:txBody>
      </p:sp>
      <p:sp>
        <p:nvSpPr>
          <p:cNvPr id="15" name="Snip Diagonal Corner Rectangle 14"/>
          <p:cNvSpPr/>
          <p:nvPr/>
        </p:nvSpPr>
        <p:spPr>
          <a:xfrm>
            <a:off x="6944427" y="1767000"/>
            <a:ext cx="1832575" cy="861242"/>
          </a:xfrm>
          <a:prstGeom prst="snip2Diag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Face Detection </a:t>
            </a:r>
          </a:p>
        </p:txBody>
      </p:sp>
      <p:sp>
        <p:nvSpPr>
          <p:cNvPr id="18" name="Right Arrow 17"/>
          <p:cNvSpPr/>
          <p:nvPr/>
        </p:nvSpPr>
        <p:spPr>
          <a:xfrm rot="19614694">
            <a:off x="3015554" y="3299026"/>
            <a:ext cx="1293986" cy="304662"/>
          </a:xfrm>
          <a:prstGeom prst="righ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 22"/>
          <p:cNvSpPr/>
          <p:nvPr/>
        </p:nvSpPr>
        <p:spPr>
          <a:xfrm>
            <a:off x="7151494" y="5305667"/>
            <a:ext cx="2249325" cy="107302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Accuracy and Results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4103833" y="5298805"/>
            <a:ext cx="1734979" cy="1074148"/>
          </a:xfrm>
          <a:prstGeom prst="round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Deployment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589" y="80331"/>
            <a:ext cx="2535143" cy="1930513"/>
          </a:xfrm>
          <a:prstGeom prst="ellipse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141276" y="1011514"/>
            <a:ext cx="21711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tx1"/>
                </a:solidFill>
              </a:rPr>
              <a:t>CCTV Video footage of Classroom</a:t>
            </a:r>
          </a:p>
          <a:p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l="19981" t="11940" r="21177" b="10249"/>
          <a:stretch/>
        </p:blipFill>
        <p:spPr>
          <a:xfrm>
            <a:off x="2140380" y="366843"/>
            <a:ext cx="807528" cy="768233"/>
          </a:xfrm>
          <a:prstGeom prst="ellipse">
            <a:avLst/>
          </a:prstGeom>
        </p:spPr>
      </p:pic>
      <p:sp>
        <p:nvSpPr>
          <p:cNvPr id="29" name="Right Arrow 28"/>
          <p:cNvSpPr/>
          <p:nvPr/>
        </p:nvSpPr>
        <p:spPr>
          <a:xfrm>
            <a:off x="5995427" y="2178548"/>
            <a:ext cx="866218" cy="330013"/>
          </a:xfrm>
          <a:prstGeom prst="righ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3" name="Right Arrow 32"/>
          <p:cNvSpPr/>
          <p:nvPr/>
        </p:nvSpPr>
        <p:spPr>
          <a:xfrm rot="5400000">
            <a:off x="10182175" y="3140752"/>
            <a:ext cx="834043" cy="336652"/>
          </a:xfrm>
          <a:prstGeom prst="righ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4" name="Rectangle 33"/>
          <p:cNvSpPr/>
          <p:nvPr/>
        </p:nvSpPr>
        <p:spPr>
          <a:xfrm>
            <a:off x="9904622" y="3904614"/>
            <a:ext cx="1826997" cy="88398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Training data</a:t>
            </a:r>
          </a:p>
          <a:p>
            <a:pPr algn="ctr"/>
            <a:r>
              <a:rPr lang="en-IN" dirty="0">
                <a:solidFill>
                  <a:schemeClr val="tx1"/>
                </a:solidFill>
              </a:rPr>
              <a:t>Face Recognition </a:t>
            </a:r>
          </a:p>
        </p:txBody>
      </p:sp>
      <p:sp>
        <p:nvSpPr>
          <p:cNvPr id="38" name="Right Arrow 37"/>
          <p:cNvSpPr/>
          <p:nvPr/>
        </p:nvSpPr>
        <p:spPr>
          <a:xfrm rot="10800000">
            <a:off x="5998482" y="5580700"/>
            <a:ext cx="863163" cy="386362"/>
          </a:xfrm>
          <a:prstGeom prst="righ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3846" y="5430051"/>
            <a:ext cx="1196746" cy="943806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18120" y="3023554"/>
            <a:ext cx="957479" cy="805230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26212" y="4377649"/>
            <a:ext cx="944898" cy="857460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68338" y="2699613"/>
            <a:ext cx="667484" cy="659796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94086" y="2682029"/>
            <a:ext cx="952860" cy="769328"/>
          </a:xfrm>
          <a:prstGeom prst="rect">
            <a:avLst/>
          </a:prstGeom>
        </p:spPr>
      </p:pic>
      <p:sp>
        <p:nvSpPr>
          <p:cNvPr id="46" name="Right Arrow 45"/>
          <p:cNvSpPr/>
          <p:nvPr/>
        </p:nvSpPr>
        <p:spPr>
          <a:xfrm rot="5400000">
            <a:off x="1841343" y="2320207"/>
            <a:ext cx="819985" cy="328635"/>
          </a:xfrm>
          <a:prstGeom prst="righ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69397" y="2086842"/>
            <a:ext cx="989448" cy="767535"/>
          </a:xfrm>
          <a:prstGeom prst="rect">
            <a:avLst/>
          </a:prstGeom>
        </p:spPr>
      </p:pic>
      <p:sp>
        <p:nvSpPr>
          <p:cNvPr id="49" name="Right Arrow 48"/>
          <p:cNvSpPr/>
          <p:nvPr/>
        </p:nvSpPr>
        <p:spPr>
          <a:xfrm>
            <a:off x="8824450" y="1897791"/>
            <a:ext cx="866218" cy="330013"/>
          </a:xfrm>
          <a:prstGeom prst="righ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0" name="Bent Arrow 49"/>
          <p:cNvSpPr/>
          <p:nvPr/>
        </p:nvSpPr>
        <p:spPr>
          <a:xfrm rot="10800000">
            <a:off x="9578325" y="4967113"/>
            <a:ext cx="1293876" cy="883291"/>
          </a:xfrm>
          <a:prstGeom prst="bentArrow">
            <a:avLst>
              <a:gd name="adj1" fmla="val 17274"/>
              <a:gd name="adj2" fmla="val 20923"/>
              <a:gd name="adj3" fmla="val 25000"/>
              <a:gd name="adj4" fmla="val 43750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1" name="Right Arrow 50"/>
          <p:cNvSpPr/>
          <p:nvPr/>
        </p:nvSpPr>
        <p:spPr>
          <a:xfrm rot="10800000">
            <a:off x="2970426" y="5580700"/>
            <a:ext cx="863163" cy="386362"/>
          </a:xfrm>
          <a:prstGeom prst="righ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2" name="Right Arrow 51"/>
          <p:cNvSpPr/>
          <p:nvPr/>
        </p:nvSpPr>
        <p:spPr>
          <a:xfrm rot="16200000">
            <a:off x="1816320" y="4724495"/>
            <a:ext cx="819985" cy="328635"/>
          </a:xfrm>
          <a:prstGeom prst="righ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3" name="Picture 5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176136" y="4689543"/>
            <a:ext cx="739520" cy="769101"/>
          </a:xfrm>
          <a:prstGeom prst="rect">
            <a:avLst/>
          </a:prstGeom>
        </p:spPr>
      </p:pic>
      <p:sp>
        <p:nvSpPr>
          <p:cNvPr id="54" name="Google Shape;134;p13"/>
          <p:cNvSpPr txBox="1">
            <a:spLocks noGrp="1"/>
          </p:cNvSpPr>
          <p:nvPr>
            <p:ph type="title"/>
          </p:nvPr>
        </p:nvSpPr>
        <p:spPr>
          <a:xfrm>
            <a:off x="3716835" y="296097"/>
            <a:ext cx="7438781" cy="1218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algn="ctr"/>
            <a:r>
              <a:rPr lang="en-GB" sz="6000" dirty="0"/>
              <a:t>Diagrammatic Flow</a:t>
            </a:r>
            <a:endParaRPr sz="6000" dirty="0"/>
          </a:p>
        </p:txBody>
      </p:sp>
      <p:sp>
        <p:nvSpPr>
          <p:cNvPr id="31" name="Bent Arrow 30"/>
          <p:cNvSpPr/>
          <p:nvPr/>
        </p:nvSpPr>
        <p:spPr>
          <a:xfrm rot="5400000">
            <a:off x="4959085" y="2188592"/>
            <a:ext cx="980249" cy="4823797"/>
          </a:xfrm>
          <a:prstGeom prst="bentArrow">
            <a:avLst>
              <a:gd name="adj1" fmla="val 11752"/>
              <a:gd name="adj2" fmla="val 15500"/>
              <a:gd name="adj3" fmla="val 18163"/>
              <a:gd name="adj4" fmla="val 31171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Rounded Rectangle 1"/>
          <p:cNvSpPr/>
          <p:nvPr/>
        </p:nvSpPr>
        <p:spPr>
          <a:xfrm>
            <a:off x="4669708" y="3968557"/>
            <a:ext cx="1850206" cy="409092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AWS/Facenet</a:t>
            </a:r>
          </a:p>
        </p:txBody>
      </p:sp>
    </p:spTree>
    <p:extLst>
      <p:ext uri="{BB962C8B-B14F-4D97-AF65-F5344CB8AC3E}">
        <p14:creationId xmlns:p14="http://schemas.microsoft.com/office/powerpoint/2010/main" val="2124314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00"/>
                            </p:stCondLst>
                            <p:childTnLst>
                              <p:par>
                                <p:cTn id="8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7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1000"/>
                            </p:stCondLst>
                            <p:childTnLst>
                              <p:par>
                                <p:cTn id="9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0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000"/>
                            </p:stCondLst>
                            <p:childTnLst>
                              <p:par>
                                <p:cTn id="10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500"/>
                            </p:stCondLst>
                            <p:childTnLst>
                              <p:par>
                                <p:cTn id="1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1" grpId="0" animBg="1"/>
      <p:bldP spid="13" grpId="0" animBg="1"/>
      <p:bldP spid="15" grpId="0" animBg="1"/>
      <p:bldP spid="18" grpId="0" animBg="1"/>
      <p:bldP spid="23" grpId="0" animBg="1"/>
      <p:bldP spid="24" grpId="0" animBg="1"/>
      <p:bldP spid="10" grpId="0"/>
      <p:bldP spid="29" grpId="0" animBg="1"/>
      <p:bldP spid="33" grpId="0" animBg="1"/>
      <p:bldP spid="34" grpId="0" animBg="1"/>
      <p:bldP spid="38" grpId="0" animBg="1"/>
      <p:bldP spid="46" grpId="0" animBg="1"/>
      <p:bldP spid="49" grpId="0" animBg="1"/>
      <p:bldP spid="50" grpId="0" animBg="1"/>
      <p:bldP spid="51" grpId="0" animBg="1"/>
      <p:bldP spid="52" grpId="0" animBg="1"/>
      <p:bldP spid="31" grpId="0" animBg="1"/>
      <p:bldP spid="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EC51D8-203A-4B88-AB33-71A28309150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data augmentation techniques</a:t>
            </a:r>
          </a:p>
        </p:txBody>
      </p:sp>
    </p:spTree>
    <p:extLst>
      <p:ext uri="{BB962C8B-B14F-4D97-AF65-F5344CB8AC3E}">
        <p14:creationId xmlns:p14="http://schemas.microsoft.com/office/powerpoint/2010/main" val="36977592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C41AA-2B68-4467-A7C4-3DC04EA7CE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596023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The standard techniques Used for data augmentation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BEC740-238C-4929-A4B5-9777F443B8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733266"/>
            <a:ext cx="10178322" cy="4339988"/>
          </a:xfrm>
        </p:spPr>
        <p:txBody>
          <a:bodyPr>
            <a:noAutofit/>
          </a:bodyPr>
          <a:lstStyle/>
          <a:p>
            <a:endParaRPr lang="en-US" dirty="0"/>
          </a:p>
          <a:p>
            <a:r>
              <a:rPr lang="en-US" dirty="0"/>
              <a:t>The standard techniques which we used for data augmentation are :</a:t>
            </a:r>
          </a:p>
          <a:p>
            <a:pPr marL="0" indent="0">
              <a:buNone/>
            </a:pPr>
            <a:endParaRPr lang="en-US" dirty="0"/>
          </a:p>
          <a:p>
            <a:pPr lvl="1"/>
            <a:r>
              <a:rPr lang="en-US" sz="2000" dirty="0">
                <a:hlinkClick r:id="rId2" action="ppaction://hlinksldjump"/>
              </a:rPr>
              <a:t>Original image</a:t>
            </a:r>
            <a:endParaRPr lang="en-US" sz="2000" dirty="0"/>
          </a:p>
          <a:p>
            <a:pPr lvl="1"/>
            <a:r>
              <a:rPr lang="en-US" sz="2000" dirty="0">
                <a:hlinkClick r:id="rId3" action="ppaction://hlinksldjump"/>
              </a:rPr>
              <a:t>Blurring images</a:t>
            </a:r>
            <a:endParaRPr lang="en-US" sz="2000" dirty="0"/>
          </a:p>
          <a:p>
            <a:pPr lvl="1"/>
            <a:r>
              <a:rPr lang="en-US" sz="2000" dirty="0">
                <a:hlinkClick r:id="rId4" action="ppaction://hlinksldjump"/>
              </a:rPr>
              <a:t>Flipping images</a:t>
            </a:r>
            <a:endParaRPr lang="en-US" sz="2000" dirty="0"/>
          </a:p>
          <a:p>
            <a:pPr lvl="1"/>
            <a:r>
              <a:rPr lang="en-US" sz="2000" dirty="0">
                <a:hlinkClick r:id="rId5" action="ppaction://hlinksldjump"/>
              </a:rPr>
              <a:t>Gamma Correction</a:t>
            </a:r>
            <a:endParaRPr lang="en-US" sz="2000" dirty="0"/>
          </a:p>
          <a:p>
            <a:pPr lvl="1"/>
            <a:r>
              <a:rPr lang="en-US" sz="2000" dirty="0">
                <a:hlinkClick r:id="rId6" action="ppaction://hlinksldjump"/>
              </a:rPr>
              <a:t>Rotation</a:t>
            </a:r>
            <a:endParaRPr lang="en-US" sz="2000" dirty="0"/>
          </a:p>
          <a:p>
            <a:pPr lvl="1"/>
            <a:r>
              <a:rPr lang="en-US" sz="2000" dirty="0">
                <a:hlinkClick r:id="rId7" action="ppaction://hlinksldjump"/>
              </a:rPr>
              <a:t>Histogram equalization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28948195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EC51D8-203A-4B88-AB33-71A28309150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The Journey</a:t>
            </a:r>
          </a:p>
        </p:txBody>
      </p:sp>
    </p:spTree>
    <p:extLst>
      <p:ext uri="{BB962C8B-B14F-4D97-AF65-F5344CB8AC3E}">
        <p14:creationId xmlns:p14="http://schemas.microsoft.com/office/powerpoint/2010/main" val="31231043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8F58A7-DEB5-4D1A-9B07-520C22A11C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573454"/>
            <a:ext cx="10178322" cy="818618"/>
          </a:xfrm>
        </p:spPr>
        <p:txBody>
          <a:bodyPr>
            <a:noAutofit/>
          </a:bodyPr>
          <a:lstStyle/>
          <a:p>
            <a:pPr algn="ctr"/>
            <a:r>
              <a:rPr lang="en-IN" sz="6000" dirty="0"/>
              <a:t>The Beginning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95B224-3072-4DA3-93C3-4312162BF7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459286"/>
            <a:ext cx="5258305" cy="4394579"/>
          </a:xfrm>
        </p:spPr>
        <p:txBody>
          <a:bodyPr>
            <a:noAutofit/>
          </a:bodyPr>
          <a:lstStyle/>
          <a:p>
            <a:pPr marL="0" indent="0">
              <a:lnSpc>
                <a:spcPct val="300000"/>
              </a:lnSpc>
              <a:buNone/>
            </a:pPr>
            <a:r>
              <a:rPr lang="en-IN" sz="2800" dirty="0"/>
              <a:t>A. IMAGE COLLECTION</a:t>
            </a:r>
          </a:p>
          <a:p>
            <a:pPr lvl="1">
              <a:lnSpc>
                <a:spcPct val="300000"/>
              </a:lnSpc>
            </a:pPr>
            <a:r>
              <a:rPr lang="en-IN" sz="2400" dirty="0">
                <a:hlinkClick r:id="rId2" action="ppaction://hlinksldjump"/>
              </a:rPr>
              <a:t>Tkinter app for easy collection</a:t>
            </a:r>
            <a:endParaRPr lang="en-IN" sz="2400" dirty="0"/>
          </a:p>
          <a:p>
            <a:pPr lvl="1">
              <a:lnSpc>
                <a:spcPct val="300000"/>
              </a:lnSpc>
            </a:pPr>
            <a:r>
              <a:rPr lang="en-IN" sz="2400" dirty="0">
                <a:hlinkClick r:id="rId3" action="ppaction://hlinksldjump"/>
              </a:rPr>
              <a:t>Image collection</a:t>
            </a:r>
            <a:endParaRPr lang="en-IN" sz="2400" dirty="0"/>
          </a:p>
          <a:p>
            <a:pPr lvl="1">
              <a:lnSpc>
                <a:spcPct val="300000"/>
              </a:lnSpc>
            </a:pPr>
            <a:r>
              <a:rPr lang="en-IN" sz="2400" dirty="0">
                <a:hlinkClick r:id="rId4" action="ppaction://hlinksldjump"/>
              </a:rPr>
              <a:t>Folder arrangement</a:t>
            </a:r>
            <a:endParaRPr lang="en-IN" sz="24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495B224-3072-4DA3-93C3-4312162BF756}"/>
              </a:ext>
            </a:extLst>
          </p:cNvPr>
          <p:cNvSpPr txBox="1">
            <a:spLocks/>
          </p:cNvSpPr>
          <p:nvPr/>
        </p:nvSpPr>
        <p:spPr>
          <a:xfrm>
            <a:off x="7303493" y="1708132"/>
            <a:ext cx="4319516" cy="33689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300000"/>
              </a:lnSpc>
              <a:buNone/>
            </a:pPr>
            <a:r>
              <a:rPr lang="en-IN" sz="2400" dirty="0"/>
              <a:t>B. FACE DETECTION</a:t>
            </a:r>
          </a:p>
          <a:p>
            <a:pPr lvl="1">
              <a:lnSpc>
                <a:spcPct val="300000"/>
              </a:lnSpc>
            </a:pPr>
            <a:r>
              <a:rPr lang="en-IN" sz="2000" dirty="0">
                <a:hlinkClick r:id="rId5" action="ppaction://hlinksldjump"/>
              </a:rPr>
              <a:t>Viola Jones</a:t>
            </a:r>
            <a:endParaRPr lang="en-IN" sz="2000" dirty="0"/>
          </a:p>
          <a:p>
            <a:pPr lvl="1">
              <a:lnSpc>
                <a:spcPct val="300000"/>
              </a:lnSpc>
            </a:pPr>
            <a:r>
              <a:rPr lang="en-IN" sz="2000" dirty="0">
                <a:hlinkClick r:id="rId6" action="ppaction://hlinksldjump"/>
              </a:rPr>
              <a:t>MTCNN</a:t>
            </a:r>
            <a:endParaRPr lang="en-IN" sz="20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7114" y="3992446"/>
            <a:ext cx="1051865" cy="168123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8"/>
          <a:srcRect t="3052" b="3052"/>
          <a:stretch/>
        </p:blipFill>
        <p:spPr>
          <a:xfrm>
            <a:off x="5086469" y="2179093"/>
            <a:ext cx="1213513" cy="1213513"/>
          </a:xfrm>
          <a:prstGeom prst="ellipse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42182" y="5830459"/>
            <a:ext cx="1119116" cy="92099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68477" y="3520735"/>
            <a:ext cx="1239956" cy="1161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548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</p:bldLst>
  </p:timing>
</p:sld>
</file>

<file path=ppt/theme/theme1.xml><?xml version="1.0" encoding="utf-8"?>
<a:theme xmlns:a="http://schemas.openxmlformats.org/drawingml/2006/main" name="Badge">
  <a:themeElements>
    <a:clrScheme name="Badge">
      <a:dk1>
        <a:sysClr val="windowText" lastClr="000000"/>
      </a:dk1>
      <a:lt1>
        <a:sysClr val="window" lastClr="FFFFFF"/>
      </a:lt1>
      <a:dk2>
        <a:srgbClr val="2A1A00"/>
      </a:dk2>
      <a:lt2>
        <a:srgbClr val="F3F3F2"/>
      </a:lt2>
      <a:accent1>
        <a:srgbClr val="F8B323"/>
      </a:accent1>
      <a:accent2>
        <a:srgbClr val="656A59"/>
      </a:accent2>
      <a:accent3>
        <a:srgbClr val="46B2B5"/>
      </a:accent3>
      <a:accent4>
        <a:srgbClr val="8CAA7E"/>
      </a:accent4>
      <a:accent5>
        <a:srgbClr val="D36F68"/>
      </a:accent5>
      <a:accent6>
        <a:srgbClr val="826276"/>
      </a:accent6>
      <a:hlink>
        <a:srgbClr val="46B2B5"/>
      </a:hlink>
      <a:folHlink>
        <a:srgbClr val="A46694"/>
      </a:folHlink>
    </a:clrScheme>
    <a:fontScheme name="Badge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771EA782-DFA6-45B1-AEA3-661F1715B31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TM10001106[[fn=Badge]]</Template>
  <TotalTime>1923</TotalTime>
  <Words>1108</Words>
  <Application>Microsoft Office PowerPoint</Application>
  <PresentationFormat>Widescreen</PresentationFormat>
  <Paragraphs>168</Paragraphs>
  <Slides>46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2" baseType="lpstr">
      <vt:lpstr>Arial</vt:lpstr>
      <vt:lpstr>Calibri</vt:lpstr>
      <vt:lpstr>Gill Sans MT</vt:lpstr>
      <vt:lpstr>Impact</vt:lpstr>
      <vt:lpstr>Times New Roman</vt:lpstr>
      <vt:lpstr>Badge</vt:lpstr>
      <vt:lpstr>Automatic attendance tracker system</vt:lpstr>
      <vt:lpstr>Introduction</vt:lpstr>
      <vt:lpstr>Problem Statement and challenges</vt:lpstr>
      <vt:lpstr>Objectives</vt:lpstr>
      <vt:lpstr>Diagrammatic Flow</vt:lpstr>
      <vt:lpstr>data augmentation techniques</vt:lpstr>
      <vt:lpstr>The standard techniques Used for data augmentation</vt:lpstr>
      <vt:lpstr>The Journey</vt:lpstr>
      <vt:lpstr>The Beginning</vt:lpstr>
      <vt:lpstr>Recognition</vt:lpstr>
      <vt:lpstr>Deploying Attendance Tracker</vt:lpstr>
      <vt:lpstr>Terms and Technologies</vt:lpstr>
      <vt:lpstr>Architecture</vt:lpstr>
      <vt:lpstr>Flask Application Skeleton(Main)</vt:lpstr>
      <vt:lpstr>New batch folder structure</vt:lpstr>
      <vt:lpstr>Live Demonstration of GUI</vt:lpstr>
      <vt:lpstr>Future plans</vt:lpstr>
      <vt:lpstr>Acknowledgements</vt:lpstr>
      <vt:lpstr>PowerPoint Presentation</vt:lpstr>
      <vt:lpstr>Thank you  For your Attendance </vt:lpstr>
      <vt:lpstr>PowerPoint Presentation</vt:lpstr>
      <vt:lpstr>Backups</vt:lpstr>
      <vt:lpstr>Tools used</vt:lpstr>
      <vt:lpstr>Original Image </vt:lpstr>
      <vt:lpstr>Blurring images </vt:lpstr>
      <vt:lpstr>Flipping images </vt:lpstr>
      <vt:lpstr>Gamma Correction</vt:lpstr>
      <vt:lpstr>Histogram Equalization</vt:lpstr>
      <vt:lpstr>Rotation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Hewlett-Packard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Nishant Patankar</dc:creator>
  <cp:lastModifiedBy>kailash hari</cp:lastModifiedBy>
  <cp:revision>169</cp:revision>
  <dcterms:created xsi:type="dcterms:W3CDTF">2020-04-23T11:38:13Z</dcterms:created>
  <dcterms:modified xsi:type="dcterms:W3CDTF">2020-04-25T17:58:50Z</dcterms:modified>
</cp:coreProperties>
</file>